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8"/>
  </p:notesMasterIdLst>
  <p:handoutMasterIdLst>
    <p:handoutMasterId r:id="rId49"/>
  </p:handoutMasterIdLst>
  <p:sldIdLst>
    <p:sldId id="256" r:id="rId5"/>
    <p:sldId id="373" r:id="rId6"/>
    <p:sldId id="299" r:id="rId7"/>
    <p:sldId id="365" r:id="rId8"/>
    <p:sldId id="267" r:id="rId9"/>
    <p:sldId id="376" r:id="rId10"/>
    <p:sldId id="338" r:id="rId11"/>
    <p:sldId id="343" r:id="rId12"/>
    <p:sldId id="339" r:id="rId13"/>
    <p:sldId id="342" r:id="rId14"/>
    <p:sldId id="381" r:id="rId15"/>
    <p:sldId id="316" r:id="rId16"/>
    <p:sldId id="366" r:id="rId17"/>
    <p:sldId id="367" r:id="rId18"/>
    <p:sldId id="307" r:id="rId19"/>
    <p:sldId id="350" r:id="rId20"/>
    <p:sldId id="382" r:id="rId21"/>
    <p:sldId id="384" r:id="rId22"/>
    <p:sldId id="383" r:id="rId23"/>
    <p:sldId id="353" r:id="rId24"/>
    <p:sldId id="385" r:id="rId25"/>
    <p:sldId id="344" r:id="rId26"/>
    <p:sldId id="379" r:id="rId27"/>
    <p:sldId id="378" r:id="rId28"/>
    <p:sldId id="265" r:id="rId29"/>
    <p:sldId id="358" r:id="rId30"/>
    <p:sldId id="370" r:id="rId31"/>
    <p:sldId id="386" r:id="rId32"/>
    <p:sldId id="345" r:id="rId33"/>
    <p:sldId id="360" r:id="rId34"/>
    <p:sldId id="269" r:id="rId35"/>
    <p:sldId id="387" r:id="rId36"/>
    <p:sldId id="363" r:id="rId37"/>
    <p:sldId id="266" r:id="rId38"/>
    <p:sldId id="284" r:id="rId39"/>
    <p:sldId id="346" r:id="rId40"/>
    <p:sldId id="347" r:id="rId41"/>
    <p:sldId id="368" r:id="rId42"/>
    <p:sldId id="348" r:id="rId43"/>
    <p:sldId id="349" r:id="rId44"/>
    <p:sldId id="389" r:id="rId45"/>
    <p:sldId id="388" r:id="rId46"/>
    <p:sldId id="372" r:id="rId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65"/>
    <a:srgbClr val="FFFFB3"/>
    <a:srgbClr val="CC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4891" autoAdjust="0"/>
  </p:normalViewPr>
  <p:slideViewPr>
    <p:cSldViewPr snapToGrid="0" snapToObjects="1">
      <p:cViewPr varScale="1">
        <p:scale>
          <a:sx n="108" d="100"/>
          <a:sy n="108" d="100"/>
        </p:scale>
        <p:origin x="1614" y="108"/>
      </p:cViewPr>
      <p:guideLst>
        <p:guide orient="horz" pos="2160"/>
        <p:guide pos="2880"/>
      </p:guideLst>
    </p:cSldViewPr>
  </p:slideViewPr>
  <p:notesTextViewPr>
    <p:cViewPr>
      <p:scale>
        <a:sx n="3" d="2"/>
        <a:sy n="3" d="2"/>
      </p:scale>
      <p:origin x="0" y="0"/>
    </p:cViewPr>
  </p:notesTextViewPr>
  <p:sorterViewPr>
    <p:cViewPr>
      <p:scale>
        <a:sx n="106" d="100"/>
        <a:sy n="106" d="100"/>
      </p:scale>
      <p:origin x="0" y="-7320"/>
    </p:cViewPr>
  </p:sorterViewPr>
  <p:notesViewPr>
    <p:cSldViewPr snapToGrid="0" snapToObjects="1">
      <p:cViewPr varScale="1">
        <p:scale>
          <a:sx n="40" d="100"/>
          <a:sy n="40" d="100"/>
        </p:scale>
        <p:origin x="-1530" y="-114"/>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0"/>
            <a:ext cx="3039109" cy="464662"/>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769" eaLnBrk="1" hangingPunct="1">
              <a:defRPr sz="1200">
                <a:latin typeface="Arial" charset="0"/>
              </a:defRPr>
            </a:lvl1pPr>
          </a:lstStyle>
          <a:p>
            <a:pPr>
              <a:defRPr/>
            </a:pPr>
            <a:endParaRPr lang="en-US" dirty="0"/>
          </a:p>
        </p:txBody>
      </p:sp>
      <p:sp>
        <p:nvSpPr>
          <p:cNvPr id="21507" name="Rectangle 3"/>
          <p:cNvSpPr>
            <a:spLocks noGrp="1" noChangeArrowheads="1"/>
          </p:cNvSpPr>
          <p:nvPr>
            <p:ph type="dt" sz="quarter" idx="1"/>
          </p:nvPr>
        </p:nvSpPr>
        <p:spPr bwMode="auto">
          <a:xfrm>
            <a:off x="3969708" y="0"/>
            <a:ext cx="3039109" cy="464662"/>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769" eaLnBrk="1" hangingPunct="1">
              <a:defRPr sz="1200">
                <a:latin typeface="Arial" charset="0"/>
              </a:defRPr>
            </a:lvl1pPr>
          </a:lstStyle>
          <a:p>
            <a:pPr>
              <a:defRPr/>
            </a:pPr>
            <a:endParaRPr lang="en-US" dirty="0"/>
          </a:p>
        </p:txBody>
      </p:sp>
      <p:sp>
        <p:nvSpPr>
          <p:cNvPr id="21508" name="Rectangle 4"/>
          <p:cNvSpPr>
            <a:spLocks noGrp="1" noChangeArrowheads="1"/>
          </p:cNvSpPr>
          <p:nvPr>
            <p:ph type="ftr" sz="quarter" idx="2"/>
          </p:nvPr>
        </p:nvSpPr>
        <p:spPr bwMode="auto">
          <a:xfrm>
            <a:off x="2" y="8830153"/>
            <a:ext cx="3039109" cy="464662"/>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769" eaLnBrk="1" hangingPunct="1">
              <a:defRPr sz="1200">
                <a:latin typeface="Arial" charset="0"/>
              </a:defRPr>
            </a:lvl1pPr>
          </a:lstStyle>
          <a:p>
            <a:pPr>
              <a:defRPr/>
            </a:pPr>
            <a:endParaRPr lang="en-US" dirty="0"/>
          </a:p>
        </p:txBody>
      </p:sp>
      <p:sp>
        <p:nvSpPr>
          <p:cNvPr id="21509" name="Rectangle 5"/>
          <p:cNvSpPr>
            <a:spLocks noGrp="1" noChangeArrowheads="1"/>
          </p:cNvSpPr>
          <p:nvPr>
            <p:ph type="sldNum" sz="quarter" idx="3"/>
          </p:nvPr>
        </p:nvSpPr>
        <p:spPr bwMode="auto">
          <a:xfrm>
            <a:off x="3969708" y="8830153"/>
            <a:ext cx="3039109" cy="464662"/>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769" eaLnBrk="1" hangingPunct="1">
              <a:defRPr sz="1200">
                <a:latin typeface="Arial" charset="0"/>
              </a:defRPr>
            </a:lvl1pPr>
          </a:lstStyle>
          <a:p>
            <a:pPr>
              <a:defRPr/>
            </a:pPr>
            <a:fld id="{FF4F251D-E17D-4E1B-97A5-070780A613BE}" type="slidenum">
              <a:rPr lang="en-US"/>
              <a:pPr>
                <a:defRPr/>
              </a:pPr>
              <a:t>‹#›</a:t>
            </a:fld>
            <a:endParaRPr lang="en-US" dirty="0"/>
          </a:p>
        </p:txBody>
      </p:sp>
    </p:spTree>
    <p:extLst>
      <p:ext uri="{BB962C8B-B14F-4D97-AF65-F5344CB8AC3E}">
        <p14:creationId xmlns:p14="http://schemas.microsoft.com/office/powerpoint/2010/main" val="3523973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9109" cy="464662"/>
          </a:xfrm>
          <a:prstGeom prst="rect">
            <a:avLst/>
          </a:prstGeom>
        </p:spPr>
        <p:txBody>
          <a:bodyPr vert="horz" lIns="91431" tIns="45715" rIns="91431" bIns="45715" rtlCol="0"/>
          <a:lstStyle>
            <a:lvl1pPr algn="l">
              <a:defRPr sz="1200"/>
            </a:lvl1pPr>
          </a:lstStyle>
          <a:p>
            <a:pPr>
              <a:defRPr/>
            </a:pPr>
            <a:endParaRPr lang="en-US" dirty="0"/>
          </a:p>
        </p:txBody>
      </p:sp>
      <p:sp>
        <p:nvSpPr>
          <p:cNvPr id="3" name="Date Placeholder 2"/>
          <p:cNvSpPr>
            <a:spLocks noGrp="1"/>
          </p:cNvSpPr>
          <p:nvPr>
            <p:ph type="dt" idx="1"/>
          </p:nvPr>
        </p:nvSpPr>
        <p:spPr>
          <a:xfrm>
            <a:off x="3969708" y="0"/>
            <a:ext cx="3039109" cy="464662"/>
          </a:xfrm>
          <a:prstGeom prst="rect">
            <a:avLst/>
          </a:prstGeom>
        </p:spPr>
        <p:txBody>
          <a:bodyPr vert="horz" lIns="91431" tIns="45715" rIns="91431" bIns="45715" rtlCol="0"/>
          <a:lstStyle>
            <a:lvl1pPr algn="r">
              <a:defRPr sz="1200"/>
            </a:lvl1pPr>
          </a:lstStyle>
          <a:p>
            <a:pPr>
              <a:defRPr/>
            </a:pPr>
            <a:fld id="{47C9A632-1837-4214-8EA1-6E970DC0B146}" type="datetimeFigureOut">
              <a:rPr lang="en-US"/>
              <a:pPr>
                <a:defRPr/>
              </a:pPr>
              <a:t>8/22/2022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pPr lvl="0"/>
            <a:endParaRPr lang="en-US" noProof="0" dirty="0"/>
          </a:p>
        </p:txBody>
      </p:sp>
      <p:sp>
        <p:nvSpPr>
          <p:cNvPr id="5" name="Notes Placeholder 4"/>
          <p:cNvSpPr>
            <a:spLocks noGrp="1"/>
          </p:cNvSpPr>
          <p:nvPr>
            <p:ph type="body" sz="quarter" idx="3"/>
          </p:nvPr>
        </p:nvSpPr>
        <p:spPr>
          <a:xfrm>
            <a:off x="702310" y="4416665"/>
            <a:ext cx="5605783" cy="4183540"/>
          </a:xfrm>
          <a:prstGeom prst="rect">
            <a:avLst/>
          </a:prstGeom>
        </p:spPr>
        <p:txBody>
          <a:bodyPr vert="horz" lIns="91431" tIns="45715" rIns="91431" bIns="457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153"/>
            <a:ext cx="3039109" cy="464662"/>
          </a:xfrm>
          <a:prstGeom prst="rect">
            <a:avLst/>
          </a:prstGeom>
        </p:spPr>
        <p:txBody>
          <a:bodyPr vert="horz" lIns="91431" tIns="45715" rIns="91431" bIns="45715"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69708" y="8830153"/>
            <a:ext cx="3039109" cy="464662"/>
          </a:xfrm>
          <a:prstGeom prst="rect">
            <a:avLst/>
          </a:prstGeom>
        </p:spPr>
        <p:txBody>
          <a:bodyPr vert="horz" lIns="91431" tIns="45715" rIns="91431" bIns="45715" rtlCol="0" anchor="b"/>
          <a:lstStyle>
            <a:lvl1pPr algn="r">
              <a:defRPr sz="1200"/>
            </a:lvl1pPr>
          </a:lstStyle>
          <a:p>
            <a:pPr>
              <a:defRPr/>
            </a:pPr>
            <a:fld id="{FE0A5B81-CFA4-419E-A1D6-99D152BF0414}" type="slidenum">
              <a:rPr lang="en-US"/>
              <a:pPr>
                <a:defRPr/>
              </a:pPr>
              <a:t>‹#›</a:t>
            </a:fld>
            <a:endParaRPr lang="en-US" dirty="0"/>
          </a:p>
        </p:txBody>
      </p:sp>
    </p:spTree>
    <p:extLst>
      <p:ext uri="{BB962C8B-B14F-4D97-AF65-F5344CB8AC3E}">
        <p14:creationId xmlns:p14="http://schemas.microsoft.com/office/powerpoint/2010/main" val="680036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A5B81-CFA4-419E-A1D6-99D152BF0414}" type="slidenum">
              <a:rPr lang="en-US" smtClean="0"/>
              <a:pPr>
                <a:defRPr/>
              </a:pPr>
              <a:t>8</a:t>
            </a:fld>
            <a:endParaRPr lang="en-US" dirty="0"/>
          </a:p>
        </p:txBody>
      </p:sp>
    </p:spTree>
    <p:extLst>
      <p:ext uri="{BB962C8B-B14F-4D97-AF65-F5344CB8AC3E}">
        <p14:creationId xmlns:p14="http://schemas.microsoft.com/office/powerpoint/2010/main" val="410519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276C70-276B-4A90-B33F-69C74682E941}" type="slidenum">
              <a:rPr lang="en-US" smtClean="0"/>
              <a:pPr/>
              <a:t>12</a:t>
            </a:fld>
            <a:endParaRPr lang="en-US" dirty="0"/>
          </a:p>
        </p:txBody>
      </p:sp>
      <p:sp>
        <p:nvSpPr>
          <p:cNvPr id="4710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t>Copyright 2011 Learning Sciences International </a:t>
            </a:r>
          </a:p>
        </p:txBody>
      </p:sp>
      <p:sp>
        <p:nvSpPr>
          <p:cNvPr id="47110"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718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1748A-D626-413E-9503-D179BF30AE47}" type="slidenum">
              <a:rPr lang="en-US" smtClean="0"/>
              <a:pPr/>
              <a:t>15</a:t>
            </a:fld>
            <a:endParaRPr lang="en-US" dirty="0"/>
          </a:p>
        </p:txBody>
      </p:sp>
      <p:sp>
        <p:nvSpPr>
          <p:cNvPr id="4813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t>Copyright 2011 Learning Sciences International </a:t>
            </a:r>
          </a:p>
        </p:txBody>
      </p:sp>
      <p:sp>
        <p:nvSpPr>
          <p:cNvPr id="4813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6957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A5B81-CFA4-419E-A1D6-99D152BF0414}" type="slidenum">
              <a:rPr lang="en-US" smtClean="0"/>
              <a:pPr>
                <a:defRPr/>
              </a:pPr>
              <a:t>31</a:t>
            </a:fld>
            <a:endParaRPr lang="en-US" dirty="0"/>
          </a:p>
        </p:txBody>
      </p:sp>
    </p:spTree>
    <p:extLst>
      <p:ext uri="{BB962C8B-B14F-4D97-AF65-F5344CB8AC3E}">
        <p14:creationId xmlns:p14="http://schemas.microsoft.com/office/powerpoint/2010/main" val="397496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A5B81-CFA4-419E-A1D6-99D152BF0414}" type="slidenum">
              <a:rPr lang="en-US" smtClean="0"/>
              <a:pPr>
                <a:defRPr/>
              </a:pPr>
              <a:t>32</a:t>
            </a:fld>
            <a:endParaRPr lang="en-US" dirty="0"/>
          </a:p>
        </p:txBody>
      </p:sp>
    </p:spTree>
    <p:extLst>
      <p:ext uri="{BB962C8B-B14F-4D97-AF65-F5344CB8AC3E}">
        <p14:creationId xmlns:p14="http://schemas.microsoft.com/office/powerpoint/2010/main" val="285639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111627" name="Rectangle 11"/>
          <p:cNvSpPr>
            <a:spLocks noGrp="1" noChangeArrowheads="1"/>
          </p:cNvSpPr>
          <p:nvPr>
            <p:ph type="ctrTitle" sz="quarter"/>
          </p:nvPr>
        </p:nvSpPr>
        <p:spPr>
          <a:xfrm>
            <a:off x="846138" y="403224"/>
            <a:ext cx="7772400" cy="1920875"/>
          </a:xfrm>
        </p:spPr>
        <p:txBody>
          <a:bodyPr/>
          <a:lstStyle>
            <a:lvl1pPr>
              <a:defRPr sz="6000"/>
            </a:lvl1pPr>
          </a:lstStyle>
          <a:p>
            <a:r>
              <a:rPr lang="en-US"/>
              <a:t>Click to edit Master title style</a:t>
            </a:r>
          </a:p>
        </p:txBody>
      </p:sp>
      <p:sp>
        <p:nvSpPr>
          <p:cNvPr id="1116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FFF285E-A510-4FB0-B616-2E70662E6E5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E2151-C643-4FD7-A07B-7D36AB2E1C4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8E3E81B-D8D5-4167-B632-7646448566B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230A2787-1A7E-4EE0-9363-0EE8C17720A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F58D778-8027-46AD-ABE8-E23CCBAF225E}"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2EA564AC-94C6-4C40-A4CC-C2EED3FCE18E}"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A55CD664-5204-470C-A8E6-FDA21CA7F305}"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A499E50A-449A-4270-8E04-DC5D32085E93}"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B8813943-C128-4C87-B2AF-CE53B8FB2496}"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4A867D2-4936-4AD3-BD88-A0332A8CD78E}"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B20C5FA-3BCF-4B19-BB10-63B41EA697D8}"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105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F802342-B27D-42C2-9BC4-785F884F2D19}"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05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1105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106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06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1106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1106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106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1106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6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1106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cryptocrew.com/2013/03/a-list-of-questionable-publishers.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524750" cy="2305050"/>
          </a:xfrm>
        </p:spPr>
        <p:txBody>
          <a:bodyPr/>
          <a:lstStyle/>
          <a:p>
            <a:pPr eaLnBrk="1" hangingPunct="1">
              <a:defRPr/>
            </a:pPr>
            <a:r>
              <a:rPr lang="en-US" sz="5400" dirty="0">
                <a:cs typeface="Arial" panose="020B0604020202020204" pitchFamily="34" charset="0"/>
              </a:rPr>
              <a:t>INSTRUCTIONAL  EVALUATION SYSTEM</a:t>
            </a:r>
          </a:p>
        </p:txBody>
      </p:sp>
      <p:sp>
        <p:nvSpPr>
          <p:cNvPr id="2051" name="Rectangle 3"/>
          <p:cNvSpPr>
            <a:spLocks noGrp="1" noChangeArrowheads="1"/>
          </p:cNvSpPr>
          <p:nvPr>
            <p:ph type="subTitle" idx="1"/>
          </p:nvPr>
        </p:nvSpPr>
        <p:spPr>
          <a:xfrm>
            <a:off x="518615" y="3543300"/>
            <a:ext cx="8420669" cy="3062216"/>
          </a:xfrm>
        </p:spPr>
        <p:txBody>
          <a:bodyPr/>
          <a:lstStyle/>
          <a:p>
            <a:pPr eaLnBrk="1" hangingPunct="1">
              <a:lnSpc>
                <a:spcPct val="80000"/>
              </a:lnSpc>
              <a:defRPr/>
            </a:pPr>
            <a:endParaRPr lang="en-US" sz="1600" dirty="0"/>
          </a:p>
          <a:p>
            <a:pPr eaLnBrk="1" hangingPunct="1">
              <a:lnSpc>
                <a:spcPct val="80000"/>
              </a:lnSpc>
              <a:defRPr/>
            </a:pPr>
            <a:r>
              <a:rPr lang="en-US" sz="4000" b="1" dirty="0"/>
              <a:t>Evaluation Procedures and Criteria </a:t>
            </a:r>
          </a:p>
          <a:p>
            <a:pPr eaLnBrk="1" hangingPunct="1">
              <a:lnSpc>
                <a:spcPct val="80000"/>
              </a:lnSpc>
              <a:defRPr/>
            </a:pPr>
            <a:endParaRPr lang="en-US" sz="4000" b="1" dirty="0"/>
          </a:p>
          <a:p>
            <a:pPr eaLnBrk="1" hangingPunct="1">
              <a:lnSpc>
                <a:spcPct val="80000"/>
              </a:lnSpc>
              <a:defRPr/>
            </a:pPr>
            <a:r>
              <a:rPr lang="en-US" sz="4000" b="1" dirty="0"/>
              <a:t>Required Annual Training</a:t>
            </a:r>
          </a:p>
          <a:p>
            <a:pPr eaLnBrk="1" hangingPunct="1">
              <a:lnSpc>
                <a:spcPct val="80000"/>
              </a:lnSpc>
              <a:defRPr/>
            </a:pPr>
            <a:r>
              <a:rPr lang="en-US" sz="4000" b="1" dirty="0"/>
              <a:t>2022-2023</a:t>
            </a:r>
          </a:p>
          <a:p>
            <a:pPr eaLnBrk="1" hangingPunct="1">
              <a:lnSpc>
                <a:spcPct val="80000"/>
              </a:lnSpc>
              <a:defRPr/>
            </a:pPr>
            <a:endParaRPr lang="en-US" sz="5400" b="1" dirty="0"/>
          </a:p>
          <a:p>
            <a:pPr eaLnBrk="1" hangingPunct="1">
              <a:lnSpc>
                <a:spcPct val="80000"/>
              </a:lnSpc>
              <a:defRPr/>
            </a:pPr>
            <a:endParaRPr lang="en-US" sz="54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MARZANO FRAMEWORK</a:t>
            </a:r>
          </a:p>
        </p:txBody>
      </p:sp>
      <p:sp>
        <p:nvSpPr>
          <p:cNvPr id="3" name="Content Placeholder 2"/>
          <p:cNvSpPr>
            <a:spLocks noGrp="1"/>
          </p:cNvSpPr>
          <p:nvPr>
            <p:ph idx="1"/>
          </p:nvPr>
        </p:nvSpPr>
        <p:spPr>
          <a:xfrm>
            <a:off x="457200" y="1143000"/>
            <a:ext cx="8229600" cy="5410200"/>
          </a:xfrm>
        </p:spPr>
        <p:txBody>
          <a:bodyPr/>
          <a:lstStyle/>
          <a:p>
            <a:pPr marL="0" indent="0">
              <a:buNone/>
              <a:defRPr/>
            </a:pPr>
            <a:endParaRPr lang="en-US" sz="1200" b="1" dirty="0">
              <a:cs typeface="Arial" pitchFamily="34" charset="0"/>
            </a:endParaRPr>
          </a:p>
          <a:p>
            <a:pPr>
              <a:defRPr/>
            </a:pPr>
            <a:r>
              <a:rPr lang="en-US" sz="3000" b="1" dirty="0">
                <a:cs typeface="Arial" pitchFamily="34" charset="0"/>
              </a:rPr>
              <a:t>Is the research-based model developed by     Dr. Robert Marzano.  </a:t>
            </a:r>
          </a:p>
          <a:p>
            <a:pPr marL="0" indent="0">
              <a:buNone/>
              <a:defRPr/>
            </a:pPr>
            <a:endParaRPr lang="en-US" sz="1200" b="1" dirty="0">
              <a:cs typeface="Arial" pitchFamily="34" charset="0"/>
            </a:endParaRPr>
          </a:p>
          <a:p>
            <a:pPr>
              <a:defRPr/>
            </a:pPr>
            <a:r>
              <a:rPr lang="en-US" sz="3000" b="1" dirty="0">
                <a:cs typeface="Arial" pitchFamily="34" charset="0"/>
              </a:rPr>
              <a:t>The “Focused Teacher Evaluation Model” defines 23 elements of teacher practice which are organized into four (4) “domains.” </a:t>
            </a:r>
          </a:p>
          <a:p>
            <a:pPr marL="0" indent="0">
              <a:buNone/>
              <a:defRPr/>
            </a:pPr>
            <a:endParaRPr lang="en-US" sz="1200" b="1" dirty="0">
              <a:cs typeface="Arial" pitchFamily="34" charset="0"/>
            </a:endParaRPr>
          </a:p>
          <a:p>
            <a:pPr>
              <a:defRPr/>
            </a:pPr>
            <a:r>
              <a:rPr lang="en-US" sz="3000" b="1" dirty="0">
                <a:cs typeface="Arial" pitchFamily="34" charset="0"/>
              </a:rPr>
              <a:t>Each element has a description, examples of teacher and student evidence, and a rubric that differentiates the degree of quality of the teacher’s expertise and use of the element.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MARZANO FRAMEWORK</a:t>
            </a:r>
          </a:p>
        </p:txBody>
      </p:sp>
      <p:sp>
        <p:nvSpPr>
          <p:cNvPr id="3" name="Content Placeholder 2"/>
          <p:cNvSpPr>
            <a:spLocks noGrp="1"/>
          </p:cNvSpPr>
          <p:nvPr>
            <p:ph idx="1"/>
          </p:nvPr>
        </p:nvSpPr>
        <p:spPr>
          <a:xfrm>
            <a:off x="457200" y="1143000"/>
            <a:ext cx="8229600" cy="5410200"/>
          </a:xfrm>
        </p:spPr>
        <p:txBody>
          <a:bodyPr/>
          <a:lstStyle/>
          <a:p>
            <a:pPr>
              <a:defRPr/>
            </a:pPr>
            <a:r>
              <a:rPr lang="en-US" sz="3000" b="1" dirty="0">
                <a:cs typeface="Arial" pitchFamily="34" charset="0"/>
              </a:rPr>
              <a:t>The “Focused Non-Classroom Instructional Support Personnel (NCIP) Evaluation Model”, defines 11 elements of support practice, in addition to six (6) optional elements which are organized into four (4) “domains.” </a:t>
            </a:r>
          </a:p>
          <a:p>
            <a:pPr marL="0" indent="0">
              <a:buNone/>
              <a:defRPr/>
            </a:pPr>
            <a:endParaRPr lang="en-US" sz="1100" b="1" dirty="0">
              <a:cs typeface="Arial" pitchFamily="34" charset="0"/>
            </a:endParaRPr>
          </a:p>
          <a:p>
            <a:pPr>
              <a:defRPr/>
            </a:pPr>
            <a:r>
              <a:rPr lang="en-US" sz="3000" b="1" dirty="0">
                <a:cs typeface="Arial" pitchFamily="34" charset="0"/>
              </a:rPr>
              <a:t>Each element has a description, examples of support personnel and student evidence, and a rubric that differentiates the degree of quality of the support personnel’s expertise and use of the element.  </a:t>
            </a:r>
          </a:p>
        </p:txBody>
      </p:sp>
    </p:spTree>
    <p:extLst>
      <p:ext uri="{BB962C8B-B14F-4D97-AF65-F5344CB8AC3E}">
        <p14:creationId xmlns:p14="http://schemas.microsoft.com/office/powerpoint/2010/main" val="387717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iStock_000015597339Small.jpg"/>
          <p:cNvPicPr>
            <a:picLocks noChangeAspect="1"/>
          </p:cNvPicPr>
          <p:nvPr/>
        </p:nvPicPr>
        <p:blipFill>
          <a:blip r:embed="rId3" cstate="print"/>
          <a:srcRect/>
          <a:stretch>
            <a:fillRect/>
          </a:stretch>
        </p:blipFill>
        <p:spPr bwMode="auto">
          <a:xfrm>
            <a:off x="467436" y="439680"/>
            <a:ext cx="8209128" cy="5462856"/>
          </a:xfrm>
          <a:prstGeom prst="rect">
            <a:avLst/>
          </a:prstGeom>
          <a:noFill/>
          <a:ln w="9525">
            <a:noFill/>
            <a:miter lim="800000"/>
            <a:headEnd/>
            <a:tailEnd/>
          </a:ln>
        </p:spPr>
      </p:pic>
      <p:sp>
        <p:nvSpPr>
          <p:cNvPr id="26627" name="TextBox 4"/>
          <p:cNvSpPr txBox="1">
            <a:spLocks noChangeArrowheads="1"/>
          </p:cNvSpPr>
          <p:nvPr/>
        </p:nvSpPr>
        <p:spPr bwMode="auto">
          <a:xfrm>
            <a:off x="0" y="2590800"/>
            <a:ext cx="91440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6" name="TextBox 5"/>
          <p:cNvSpPr txBox="1"/>
          <p:nvPr/>
        </p:nvSpPr>
        <p:spPr>
          <a:xfrm>
            <a:off x="457200" y="5210039"/>
            <a:ext cx="8209128"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auto">
              <a:spcBef>
                <a:spcPts val="0"/>
              </a:spcBef>
              <a:spcAft>
                <a:spcPts val="0"/>
              </a:spcAft>
              <a:defRPr/>
            </a:pPr>
            <a:r>
              <a:rPr lang="en-US" sz="2800" b="1" dirty="0">
                <a:ln w="18415" cmpd="sng">
                  <a:noFill/>
                  <a:prstDash val="solid"/>
                </a:ln>
                <a:solidFill>
                  <a:srgbClr val="FFFFFF"/>
                </a:solidFill>
                <a:effectLst>
                  <a:outerShdw blurRad="50800" dist="38100" dir="2700000" algn="tl" rotWithShape="0">
                    <a:prstClr val="black">
                      <a:alpha val="40000"/>
                    </a:prstClr>
                  </a:outerShdw>
                </a:effectLst>
              </a:rPr>
              <a:t>One of the greatest barriers to school improvement is the lack of an agreed upon definition of what high quality instruction looks like</a:t>
            </a:r>
            <a:r>
              <a:rPr lang="en-US" sz="2400" b="1" dirty="0">
                <a:ln w="18415" cmpd="sng">
                  <a:noFill/>
                  <a:prstDash val="solid"/>
                </a:ln>
                <a:solidFill>
                  <a:srgbClr val="FFFFFF"/>
                </a:solidFill>
                <a:effectLst>
                  <a:outerShdw blurRad="50800" dist="38100" dir="2700000" algn="tl" rotWithShape="0">
                    <a:prstClr val="black">
                      <a:alpha val="40000"/>
                    </a:prstClr>
                  </a:outerShdw>
                </a:effectLst>
              </a:rPr>
              <a:t>. </a:t>
            </a:r>
            <a:r>
              <a:rPr lang="en-US" sz="2400" b="1" i="1" dirty="0">
                <a:ln w="18415" cmpd="sng">
                  <a:noFill/>
                  <a:prstDash val="solid"/>
                </a:ln>
                <a:solidFill>
                  <a:srgbClr val="FFFFFF"/>
                </a:solidFill>
                <a:effectLst>
                  <a:outerShdw blurRad="50800" dist="38100" dir="2700000" algn="tl" rotWithShape="0">
                    <a:prstClr val="black">
                      <a:alpha val="40000"/>
                    </a:prstClr>
                  </a:outerShdw>
                </a:effectLst>
              </a:rPr>
              <a:t>Elmore (2010)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COMMON LANGUAGE OF INSTRUCTION</a:t>
            </a:r>
          </a:p>
        </p:txBody>
      </p:sp>
      <p:sp>
        <p:nvSpPr>
          <p:cNvPr id="3" name="Content Placeholder 2"/>
          <p:cNvSpPr>
            <a:spLocks noGrp="1"/>
          </p:cNvSpPr>
          <p:nvPr>
            <p:ph idx="1"/>
          </p:nvPr>
        </p:nvSpPr>
        <p:spPr>
          <a:xfrm>
            <a:off x="457199" y="1296536"/>
            <a:ext cx="8372901" cy="6155141"/>
          </a:xfrm>
        </p:spPr>
        <p:txBody>
          <a:bodyPr/>
          <a:lstStyle/>
          <a:p>
            <a:r>
              <a:rPr lang="en-US" sz="3000" b="1" dirty="0"/>
              <a:t>It is a well-articulated knowledge base that describes the complexity of teaching and describes key strategies revealed by the research to have a high probability of impacting student learning.</a:t>
            </a:r>
            <a:br>
              <a:rPr lang="en-US" sz="3000" b="1" dirty="0"/>
            </a:br>
            <a:endParaRPr lang="en-US" sz="1000" b="1" dirty="0"/>
          </a:p>
          <a:p>
            <a:r>
              <a:rPr lang="en-US" sz="3000" b="1" dirty="0"/>
              <a:t>It also describes the instructional context for appropriate use of instructional strategies that have the highest probability for raising student achievement. The common language represents what a school or district defines as effective instruction based on contemporary research.</a:t>
            </a:r>
          </a:p>
          <a:p>
            <a:pPr marL="0" indent="0">
              <a:buNone/>
            </a:pPr>
            <a:endParaRPr lang="en-US" sz="2600" dirty="0"/>
          </a:p>
          <a:p>
            <a:endParaRPr lang="en-US" dirty="0"/>
          </a:p>
          <a:p>
            <a:endParaRPr lang="en-US" dirty="0"/>
          </a:p>
        </p:txBody>
      </p:sp>
    </p:spTree>
    <p:extLst>
      <p:ext uri="{BB962C8B-B14F-4D97-AF65-F5344CB8AC3E}">
        <p14:creationId xmlns:p14="http://schemas.microsoft.com/office/powerpoint/2010/main" val="229785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COMMON LANGUAGE OF INSTRUCTION</a:t>
            </a:r>
          </a:p>
        </p:txBody>
      </p:sp>
      <p:sp>
        <p:nvSpPr>
          <p:cNvPr id="3" name="Content Placeholder 2"/>
          <p:cNvSpPr>
            <a:spLocks noGrp="1"/>
          </p:cNvSpPr>
          <p:nvPr>
            <p:ph idx="1"/>
          </p:nvPr>
        </p:nvSpPr>
        <p:spPr>
          <a:xfrm>
            <a:off x="457200" y="1368184"/>
            <a:ext cx="8229600" cy="5128146"/>
          </a:xfrm>
        </p:spPr>
        <p:txBody>
          <a:bodyPr/>
          <a:lstStyle/>
          <a:p>
            <a:r>
              <a:rPr lang="en-US" sz="3000" b="1" dirty="0"/>
              <a:t>A common language enables teachers to engage in professional conversations aimed at improving student achievement. </a:t>
            </a:r>
          </a:p>
          <a:p>
            <a:pPr marL="0" indent="0">
              <a:buNone/>
            </a:pPr>
            <a:endParaRPr lang="en-US" sz="1000" b="1" dirty="0"/>
          </a:p>
          <a:p>
            <a:r>
              <a:rPr lang="en-US" sz="3000" b="1" dirty="0"/>
              <a:t>For administrators, a common language provides the means to offer focused formative and summative feedback.  It supports administrators in making decisions regarding professional development, coaching and support for new or struggling teachers.</a:t>
            </a:r>
          </a:p>
          <a:p>
            <a:endParaRPr lang="en-US" sz="3000" b="1" dirty="0"/>
          </a:p>
          <a:p>
            <a:pPr marL="0" indent="0">
              <a:buNone/>
            </a:pPr>
            <a:endParaRPr lang="en-US" sz="2600" dirty="0"/>
          </a:p>
          <a:p>
            <a:endParaRPr lang="en-US" dirty="0"/>
          </a:p>
          <a:p>
            <a:endParaRPr lang="en-US" dirty="0"/>
          </a:p>
        </p:txBody>
      </p:sp>
    </p:spTree>
    <p:extLst>
      <p:ext uri="{BB962C8B-B14F-4D97-AF65-F5344CB8AC3E}">
        <p14:creationId xmlns:p14="http://schemas.microsoft.com/office/powerpoint/2010/main" val="229123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0"/>
            <a:ext cx="9144000" cy="3581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7651" name="Picture 7" descr="Alignment_PNG.png"/>
          <p:cNvPicPr>
            <a:picLocks noChangeAspect="1"/>
          </p:cNvPicPr>
          <p:nvPr/>
        </p:nvPicPr>
        <p:blipFill>
          <a:blip r:embed="rId3" cstate="print"/>
          <a:srcRect/>
          <a:stretch>
            <a:fillRect/>
          </a:stretch>
        </p:blipFill>
        <p:spPr bwMode="auto">
          <a:xfrm>
            <a:off x="0" y="1733266"/>
            <a:ext cx="9144000" cy="3491552"/>
          </a:xfrm>
          <a:prstGeom prst="rect">
            <a:avLst/>
          </a:prstGeom>
          <a:noFill/>
          <a:ln w="9525">
            <a:noFill/>
            <a:miter lim="800000"/>
            <a:headEnd/>
            <a:tailEnd/>
          </a:ln>
        </p:spPr>
      </p:pic>
      <p:sp>
        <p:nvSpPr>
          <p:cNvPr id="27652" name="TextBox 8"/>
          <p:cNvSpPr txBox="1">
            <a:spLocks noChangeArrowheads="1"/>
          </p:cNvSpPr>
          <p:nvPr/>
        </p:nvSpPr>
        <p:spPr bwMode="auto">
          <a:xfrm>
            <a:off x="1123950" y="5091113"/>
            <a:ext cx="2667000" cy="368300"/>
          </a:xfrm>
          <a:prstGeom prst="rect">
            <a:avLst/>
          </a:prstGeom>
          <a:noFill/>
          <a:ln w="9525">
            <a:noFill/>
            <a:miter lim="800000"/>
            <a:headEnd/>
            <a:tailEnd/>
          </a:ln>
        </p:spPr>
        <p:txBody>
          <a:bodyPr>
            <a:spAutoFit/>
          </a:bodyPr>
          <a:lstStyle/>
          <a:p>
            <a:pPr algn="ctr"/>
            <a:r>
              <a:rPr lang="en-US" b="1" dirty="0">
                <a:latin typeface="Calibri" pitchFamily="34" charset="0"/>
              </a:rPr>
              <a:t>MISALIGNED SYSTEM</a:t>
            </a:r>
          </a:p>
        </p:txBody>
      </p:sp>
      <p:sp>
        <p:nvSpPr>
          <p:cNvPr id="27653" name="TextBox 9"/>
          <p:cNvSpPr txBox="1">
            <a:spLocks noChangeArrowheads="1"/>
          </p:cNvSpPr>
          <p:nvPr/>
        </p:nvSpPr>
        <p:spPr bwMode="auto">
          <a:xfrm>
            <a:off x="533400" y="5330825"/>
            <a:ext cx="3810000" cy="307975"/>
          </a:xfrm>
          <a:prstGeom prst="rect">
            <a:avLst/>
          </a:prstGeom>
          <a:noFill/>
          <a:ln w="9525">
            <a:noFill/>
            <a:miter lim="800000"/>
            <a:headEnd/>
            <a:tailEnd/>
          </a:ln>
        </p:spPr>
        <p:txBody>
          <a:bodyPr>
            <a:spAutoFit/>
          </a:bodyPr>
          <a:lstStyle/>
          <a:p>
            <a:pPr algn="ctr"/>
            <a:r>
              <a:rPr lang="en-US" sz="1400" dirty="0">
                <a:latin typeface="Calibri" pitchFamily="34" charset="0"/>
              </a:rPr>
              <a:t>No Common Language or Model of Instruction</a:t>
            </a:r>
          </a:p>
        </p:txBody>
      </p:sp>
      <p:sp>
        <p:nvSpPr>
          <p:cNvPr id="27654" name="TextBox 10"/>
          <p:cNvSpPr txBox="1">
            <a:spLocks noChangeArrowheads="1"/>
          </p:cNvSpPr>
          <p:nvPr/>
        </p:nvSpPr>
        <p:spPr bwMode="auto">
          <a:xfrm>
            <a:off x="5467350" y="5091113"/>
            <a:ext cx="2667000" cy="368300"/>
          </a:xfrm>
          <a:prstGeom prst="rect">
            <a:avLst/>
          </a:prstGeom>
          <a:noFill/>
          <a:ln w="9525">
            <a:noFill/>
            <a:miter lim="800000"/>
            <a:headEnd/>
            <a:tailEnd/>
          </a:ln>
        </p:spPr>
        <p:txBody>
          <a:bodyPr>
            <a:spAutoFit/>
          </a:bodyPr>
          <a:lstStyle/>
          <a:p>
            <a:pPr algn="ctr"/>
            <a:r>
              <a:rPr lang="en-US" b="1" dirty="0">
                <a:latin typeface="Calibri" pitchFamily="34" charset="0"/>
              </a:rPr>
              <a:t>ALIGNED SYSTEM</a:t>
            </a:r>
          </a:p>
        </p:txBody>
      </p:sp>
      <p:sp>
        <p:nvSpPr>
          <p:cNvPr id="27655" name="TextBox 11"/>
          <p:cNvSpPr txBox="1">
            <a:spLocks noChangeArrowheads="1"/>
          </p:cNvSpPr>
          <p:nvPr/>
        </p:nvSpPr>
        <p:spPr bwMode="auto">
          <a:xfrm>
            <a:off x="4876800" y="5330825"/>
            <a:ext cx="3810000" cy="307975"/>
          </a:xfrm>
          <a:prstGeom prst="rect">
            <a:avLst/>
          </a:prstGeom>
          <a:noFill/>
          <a:ln w="9525">
            <a:noFill/>
            <a:miter lim="800000"/>
            <a:headEnd/>
            <a:tailEnd/>
          </a:ln>
        </p:spPr>
        <p:txBody>
          <a:bodyPr>
            <a:spAutoFit/>
          </a:bodyPr>
          <a:lstStyle/>
          <a:p>
            <a:pPr algn="ctr"/>
            <a:r>
              <a:rPr lang="en-US" sz="1400" dirty="0">
                <a:latin typeface="Calibri" pitchFamily="34" charset="0"/>
              </a:rPr>
              <a:t>Common Language or Model of Instruction</a:t>
            </a:r>
          </a:p>
        </p:txBody>
      </p:sp>
      <p:sp>
        <p:nvSpPr>
          <p:cNvPr id="60423" name="Title 12"/>
          <p:cNvSpPr>
            <a:spLocks noGrp="1"/>
          </p:cNvSpPr>
          <p:nvPr>
            <p:ph type="title"/>
          </p:nvPr>
        </p:nvSpPr>
        <p:spPr>
          <a:xfrm>
            <a:off x="259310" y="109184"/>
            <a:ext cx="8577618" cy="1511300"/>
          </a:xfrm>
        </p:spPr>
        <p:txBody>
          <a:bodyPr/>
          <a:lstStyle/>
          <a:p>
            <a:pPr eaLnBrk="1" hangingPunct="1">
              <a:defRPr/>
            </a:pPr>
            <a:r>
              <a:rPr lang="en-US" sz="4000" dirty="0">
                <a:cs typeface="Arial" charset="0"/>
              </a:rPr>
              <a:t>COMMON LANGUAGE OF INSTRUCTION ALIGNS SYSTEMS</a:t>
            </a:r>
          </a:p>
        </p:txBody>
      </p:sp>
      <p:sp>
        <p:nvSpPr>
          <p:cNvPr id="27658" name="Slide Number Placeholder 13"/>
          <p:cNvSpPr>
            <a:spLocks noGrp="1"/>
          </p:cNvSpPr>
          <p:nvPr>
            <p:ph type="sldNum" sz="quarter" idx="11"/>
          </p:nvPr>
        </p:nvSpPr>
        <p:spPr>
          <a:xfrm>
            <a:off x="457200" y="6251575"/>
            <a:ext cx="2133600" cy="476250"/>
          </a:xfrm>
          <a:noFill/>
        </p:spPr>
        <p:txBody>
          <a:bodyPr/>
          <a:lstStyle/>
          <a:p>
            <a:pPr algn="l"/>
            <a:fld id="{4E9645BF-A6C1-4E5C-AD0F-1E30FC0BD2C5}" type="slidenum">
              <a:rPr lang="en-US" smtClean="0"/>
              <a:pPr algn="l"/>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MARZANO FRAMEWORK</a:t>
            </a:r>
          </a:p>
        </p:txBody>
      </p:sp>
      <p:sp>
        <p:nvSpPr>
          <p:cNvPr id="3" name="Content Placeholder 2"/>
          <p:cNvSpPr>
            <a:spLocks noGrp="1"/>
          </p:cNvSpPr>
          <p:nvPr>
            <p:ph idx="1"/>
          </p:nvPr>
        </p:nvSpPr>
        <p:spPr/>
        <p:txBody>
          <a:bodyPr/>
          <a:lstStyle/>
          <a:p>
            <a:r>
              <a:rPr lang="en-US" sz="3000" b="1" dirty="0"/>
              <a:t>The framework for classroom teachers is comprised of 4 domains.</a:t>
            </a:r>
          </a:p>
          <a:p>
            <a:pPr marL="0" indent="0">
              <a:buNone/>
            </a:pPr>
            <a:endParaRPr lang="en-US" sz="1000" b="1" dirty="0"/>
          </a:p>
          <a:p>
            <a:r>
              <a:rPr lang="en-US" sz="3000" b="1" dirty="0"/>
              <a:t>Domain 1 – Standards-Based Planning comprises 20% of the instructional practice score. </a:t>
            </a:r>
          </a:p>
          <a:p>
            <a:pPr marL="0" indent="0">
              <a:buNone/>
            </a:pPr>
            <a:endParaRPr lang="en-US" sz="1000" b="1" dirty="0"/>
          </a:p>
          <a:p>
            <a:r>
              <a:rPr lang="en-US" sz="3000" b="1" dirty="0"/>
              <a:t>Domain 2 – Standards-Based Instruction comprises 30% of the instructional practice score.</a:t>
            </a:r>
          </a:p>
          <a:p>
            <a:pPr marL="0" indent="0">
              <a:buNone/>
            </a:pPr>
            <a:endParaRPr lang="en-US" sz="2600" dirty="0"/>
          </a:p>
          <a:p>
            <a:endParaRPr lang="en-US" dirty="0"/>
          </a:p>
          <a:p>
            <a:endParaRPr lang="en-US" dirty="0"/>
          </a:p>
        </p:txBody>
      </p:sp>
    </p:spTree>
    <p:extLst>
      <p:ext uri="{BB962C8B-B14F-4D97-AF65-F5344CB8AC3E}">
        <p14:creationId xmlns:p14="http://schemas.microsoft.com/office/powerpoint/2010/main" val="150955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MARZANO FRAMEWORK Cont.</a:t>
            </a:r>
          </a:p>
        </p:txBody>
      </p:sp>
      <p:sp>
        <p:nvSpPr>
          <p:cNvPr id="3" name="Content Placeholder 2"/>
          <p:cNvSpPr>
            <a:spLocks noGrp="1"/>
          </p:cNvSpPr>
          <p:nvPr>
            <p:ph idx="1"/>
          </p:nvPr>
        </p:nvSpPr>
        <p:spPr/>
        <p:txBody>
          <a:bodyPr/>
          <a:lstStyle/>
          <a:p>
            <a:endParaRPr lang="en-US" sz="3000" b="1" dirty="0"/>
          </a:p>
          <a:p>
            <a:r>
              <a:rPr lang="en-US" sz="3000" b="1" dirty="0"/>
              <a:t>Domain 3 -  Conditions for Learning comprises 30% of the instructional practice score.</a:t>
            </a:r>
          </a:p>
          <a:p>
            <a:pPr marL="0" indent="0">
              <a:buNone/>
            </a:pPr>
            <a:endParaRPr lang="en-US" sz="1000" b="1" dirty="0"/>
          </a:p>
          <a:p>
            <a:r>
              <a:rPr lang="en-US" sz="3000" b="1" dirty="0"/>
              <a:t>Domain 4 – Professional Responsibilities comprises 20% of the instructional practice score.</a:t>
            </a:r>
          </a:p>
          <a:p>
            <a:endParaRPr lang="en-US" dirty="0"/>
          </a:p>
        </p:txBody>
      </p:sp>
    </p:spTree>
    <p:extLst>
      <p:ext uri="{BB962C8B-B14F-4D97-AF65-F5344CB8AC3E}">
        <p14:creationId xmlns:p14="http://schemas.microsoft.com/office/powerpoint/2010/main" val="132067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351054" y="-887033"/>
            <a:ext cx="6428243" cy="8666329"/>
          </a:xfrm>
        </p:spPr>
      </p:pic>
    </p:spTree>
    <p:extLst>
      <p:ext uri="{BB962C8B-B14F-4D97-AF65-F5344CB8AC3E}">
        <p14:creationId xmlns:p14="http://schemas.microsoft.com/office/powerpoint/2010/main" val="293310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MARZANO FRAMEWORK Cont.</a:t>
            </a:r>
          </a:p>
        </p:txBody>
      </p:sp>
      <p:sp>
        <p:nvSpPr>
          <p:cNvPr id="3" name="Content Placeholder 2"/>
          <p:cNvSpPr>
            <a:spLocks noGrp="1"/>
          </p:cNvSpPr>
          <p:nvPr>
            <p:ph idx="1"/>
          </p:nvPr>
        </p:nvSpPr>
        <p:spPr>
          <a:xfrm>
            <a:off x="457200" y="1600200"/>
            <a:ext cx="8229600" cy="4636827"/>
          </a:xfrm>
        </p:spPr>
        <p:txBody>
          <a:bodyPr/>
          <a:lstStyle/>
          <a:p>
            <a:r>
              <a:rPr lang="en-US" sz="3000" b="1" dirty="0"/>
              <a:t>The framework for non-classroom instructional personnel (NCIPs) is comprised of 4 domains.</a:t>
            </a:r>
          </a:p>
          <a:p>
            <a:pPr marL="0" indent="0">
              <a:buNone/>
            </a:pPr>
            <a:endParaRPr lang="en-US" sz="1000" b="1" dirty="0"/>
          </a:p>
          <a:p>
            <a:r>
              <a:rPr lang="en-US" sz="3000" b="1" dirty="0"/>
              <a:t>Domain 1 – Planning and Preparing to Provide Support comprises 20% of the instructional practice score. </a:t>
            </a:r>
          </a:p>
          <a:p>
            <a:pPr marL="0" indent="0">
              <a:buNone/>
            </a:pPr>
            <a:endParaRPr lang="en-US" sz="1000" b="1" dirty="0"/>
          </a:p>
          <a:p>
            <a:r>
              <a:rPr lang="en-US" sz="3000" b="1" dirty="0"/>
              <a:t>Domain 2 – Supporting Student Achievement comprises 30% of the instructional practice score.</a:t>
            </a:r>
          </a:p>
          <a:p>
            <a:endParaRPr lang="en-US" dirty="0"/>
          </a:p>
        </p:txBody>
      </p:sp>
    </p:spTree>
    <p:extLst>
      <p:ext uri="{BB962C8B-B14F-4D97-AF65-F5344CB8AC3E}">
        <p14:creationId xmlns:p14="http://schemas.microsoft.com/office/powerpoint/2010/main" val="227877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1487" y="518614"/>
            <a:ext cx="7770125" cy="5827595"/>
          </a:xfrm>
          <a:prstGeom prst="rect">
            <a:avLst/>
          </a:prstGeom>
        </p:spPr>
      </p:pic>
    </p:spTree>
    <p:extLst>
      <p:ext uri="{BB962C8B-B14F-4D97-AF65-F5344CB8AC3E}">
        <p14:creationId xmlns:p14="http://schemas.microsoft.com/office/powerpoint/2010/main" val="105007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MARZANO FRAMEWORK Cont.</a:t>
            </a:r>
          </a:p>
        </p:txBody>
      </p:sp>
      <p:sp>
        <p:nvSpPr>
          <p:cNvPr id="3" name="Content Placeholder 2"/>
          <p:cNvSpPr>
            <a:spLocks noGrp="1"/>
          </p:cNvSpPr>
          <p:nvPr>
            <p:ph idx="1"/>
          </p:nvPr>
        </p:nvSpPr>
        <p:spPr/>
        <p:txBody>
          <a:bodyPr/>
          <a:lstStyle/>
          <a:p>
            <a:r>
              <a:rPr lang="en-US" sz="3000" b="1" dirty="0"/>
              <a:t>Domain 3 -  Continuous Improvement of Professional Practice comprises 30% of the instructional practice score.</a:t>
            </a:r>
          </a:p>
          <a:p>
            <a:pPr marL="0" indent="0">
              <a:buNone/>
            </a:pPr>
            <a:endParaRPr lang="en-US" sz="1000" b="1" dirty="0"/>
          </a:p>
          <a:p>
            <a:r>
              <a:rPr lang="en-US" sz="3000" b="1" dirty="0"/>
              <a:t>Domain 4 – Professional Responsibilities comprises 20% of the instructional practice score.</a:t>
            </a:r>
          </a:p>
          <a:p>
            <a:endParaRPr lang="en-US" dirty="0"/>
          </a:p>
        </p:txBody>
      </p:sp>
    </p:spTree>
    <p:extLst>
      <p:ext uri="{BB962C8B-B14F-4D97-AF65-F5344CB8AC3E}">
        <p14:creationId xmlns:p14="http://schemas.microsoft.com/office/powerpoint/2010/main" val="364591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957" y="204716"/>
            <a:ext cx="8726622" cy="6653284"/>
          </a:xfrm>
        </p:spPr>
      </p:pic>
    </p:spTree>
    <p:extLst>
      <p:ext uri="{BB962C8B-B14F-4D97-AF65-F5344CB8AC3E}">
        <p14:creationId xmlns:p14="http://schemas.microsoft.com/office/powerpoint/2010/main" val="3457703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iObservation</a:t>
            </a:r>
          </a:p>
        </p:txBody>
      </p:sp>
      <p:sp>
        <p:nvSpPr>
          <p:cNvPr id="3" name="Content Placeholder 2"/>
          <p:cNvSpPr>
            <a:spLocks noGrp="1"/>
          </p:cNvSpPr>
          <p:nvPr>
            <p:ph idx="1"/>
          </p:nvPr>
        </p:nvSpPr>
        <p:spPr>
          <a:xfrm>
            <a:off x="457200" y="1409128"/>
            <a:ext cx="8229600" cy="4525963"/>
          </a:xfrm>
        </p:spPr>
        <p:txBody>
          <a:bodyPr/>
          <a:lstStyle/>
          <a:p>
            <a:r>
              <a:rPr lang="en-US" sz="3000" b="1" dirty="0"/>
              <a:t>A technology platform and system used for recording observation data by administrators, giving feedback,  providing collaboration, documenting supportive evidence, and accessing professional development resources.</a:t>
            </a:r>
          </a:p>
          <a:p>
            <a:endParaRPr lang="en-US" sz="1000" b="1" dirty="0"/>
          </a:p>
          <a:p>
            <a:r>
              <a:rPr lang="en-US" sz="3000" b="1" dirty="0"/>
              <a:t>Under the “Resource Tab” teachers and NCIPs can find many resources, print and video, to deepen their understanding of the domains and elements/strategies.</a:t>
            </a:r>
          </a:p>
          <a:p>
            <a:endParaRPr lang="en-US" sz="3000" b="1" dirty="0"/>
          </a:p>
        </p:txBody>
      </p:sp>
    </p:spTree>
    <p:extLst>
      <p:ext uri="{BB962C8B-B14F-4D97-AF65-F5344CB8AC3E}">
        <p14:creationId xmlns:p14="http://schemas.microsoft.com/office/powerpoint/2010/main" val="206511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728" y="324790"/>
            <a:ext cx="8270544" cy="6208421"/>
          </a:xfrm>
          <a:prstGeom prst="rect">
            <a:avLst/>
          </a:prstGeom>
        </p:spPr>
      </p:pic>
    </p:spTree>
    <p:extLst>
      <p:ext uri="{BB962C8B-B14F-4D97-AF65-F5344CB8AC3E}">
        <p14:creationId xmlns:p14="http://schemas.microsoft.com/office/powerpoint/2010/main" val="153819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Who Conducts the Observations and Evaluations?</a:t>
            </a:r>
          </a:p>
        </p:txBody>
      </p:sp>
      <p:sp>
        <p:nvSpPr>
          <p:cNvPr id="3" name="Content Placeholder 2"/>
          <p:cNvSpPr>
            <a:spLocks noGrp="1"/>
          </p:cNvSpPr>
          <p:nvPr>
            <p:ph idx="1"/>
          </p:nvPr>
        </p:nvSpPr>
        <p:spPr>
          <a:xfrm>
            <a:off x="457200" y="1760559"/>
            <a:ext cx="8229600" cy="4599296"/>
          </a:xfrm>
        </p:spPr>
        <p:txBody>
          <a:bodyPr/>
          <a:lstStyle/>
          <a:p>
            <a:r>
              <a:rPr lang="en-US" sz="3000" b="1" dirty="0"/>
              <a:t>The individual responsible for supervising the employee must evaluate the employee’s performance, per Statute.</a:t>
            </a:r>
          </a:p>
          <a:p>
            <a:pPr marL="0" indent="0">
              <a:buNone/>
            </a:pPr>
            <a:endParaRPr lang="en-US" sz="3000" b="1" dirty="0"/>
          </a:p>
          <a:p>
            <a:r>
              <a:rPr lang="en-US" sz="3000" b="1" dirty="0"/>
              <a:t>This would be either the principal or assistant principal of the school.</a:t>
            </a:r>
          </a:p>
        </p:txBody>
      </p:sp>
    </p:spTree>
    <p:extLst>
      <p:ext uri="{BB962C8B-B14F-4D97-AF65-F5344CB8AC3E}">
        <p14:creationId xmlns:p14="http://schemas.microsoft.com/office/powerpoint/2010/main" val="206483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274638"/>
            <a:ext cx="8229600" cy="1676992"/>
          </a:xfrm>
        </p:spPr>
        <p:txBody>
          <a:bodyPr/>
          <a:lstStyle/>
          <a:p>
            <a:pPr eaLnBrk="1" hangingPunct="1">
              <a:defRPr/>
            </a:pPr>
            <a:r>
              <a:rPr lang="en-US" sz="4000" dirty="0"/>
              <a:t>NUMBER  OF EVALUATION CYCLES</a:t>
            </a:r>
          </a:p>
        </p:txBody>
      </p:sp>
      <p:sp>
        <p:nvSpPr>
          <p:cNvPr id="15363" name="Rectangle 3"/>
          <p:cNvSpPr>
            <a:spLocks noGrp="1" noChangeArrowheads="1"/>
          </p:cNvSpPr>
          <p:nvPr>
            <p:ph type="body" idx="1"/>
          </p:nvPr>
        </p:nvSpPr>
        <p:spPr>
          <a:xfrm>
            <a:off x="365760" y="1767841"/>
            <a:ext cx="8321040" cy="4650376"/>
          </a:xfrm>
        </p:spPr>
        <p:txBody>
          <a:bodyPr/>
          <a:lstStyle/>
          <a:p>
            <a:pPr eaLnBrk="1" hangingPunct="1">
              <a:defRPr/>
            </a:pPr>
            <a:r>
              <a:rPr lang="en-US" sz="3000" b="1" dirty="0"/>
              <a:t>Two (2) for classroom teachers and non-classroom instructional personnel (NCIPs) in </a:t>
            </a:r>
            <a:r>
              <a:rPr lang="en-US" sz="3000" b="1" dirty="0">
                <a:solidFill>
                  <a:srgbClr val="FF0000"/>
                </a:solidFill>
              </a:rPr>
              <a:t>their first year </a:t>
            </a:r>
            <a:r>
              <a:rPr lang="en-US" sz="3000" b="1" dirty="0"/>
              <a:t>of employment in the district or returning to employment in the district after a break in service of more than one (1) year; the first cycle is the Mid-point Evaluation and the second cycle is the Final Evaluation.</a:t>
            </a:r>
          </a:p>
          <a:p>
            <a:pPr eaLnBrk="1" hangingPunct="1">
              <a:defRPr/>
            </a:pPr>
            <a:r>
              <a:rPr lang="en-US" sz="3000" b="1" dirty="0"/>
              <a:t>One (1) for all other instructional personnel, excluding instructional personnel on a Professional Development Plan (PDP).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NUMBER OF  EVALUATION CYCLES Cont.</a:t>
            </a:r>
          </a:p>
        </p:txBody>
      </p:sp>
      <p:sp>
        <p:nvSpPr>
          <p:cNvPr id="3" name="Content Placeholder 2"/>
          <p:cNvSpPr>
            <a:spLocks noGrp="1"/>
          </p:cNvSpPr>
          <p:nvPr>
            <p:ph idx="1"/>
          </p:nvPr>
        </p:nvSpPr>
        <p:spPr>
          <a:xfrm>
            <a:off x="457200" y="1586552"/>
            <a:ext cx="8229600" cy="4525963"/>
          </a:xfrm>
        </p:spPr>
        <p:txBody>
          <a:bodyPr/>
          <a:lstStyle/>
          <a:p>
            <a:pPr marL="0" indent="0" algn="just">
              <a:buNone/>
            </a:pPr>
            <a:r>
              <a:rPr lang="en-US" sz="3000" b="1" dirty="0"/>
              <a:t> All other instructional personnel includes classroom teachers not new to the district; or those who are returning from a leave of absence of one year or less; or those who were reduced in force and were placed within the following school year; or those who were terminated and were reemployed at the beginning of the following school year and all non-classroom instructional personnel (NCIPs).</a:t>
            </a:r>
          </a:p>
          <a:p>
            <a:pPr marL="0" indent="0">
              <a:buNone/>
            </a:pPr>
            <a:endParaRPr lang="en-US" dirty="0"/>
          </a:p>
        </p:txBody>
      </p:sp>
    </p:spTree>
    <p:extLst>
      <p:ext uri="{BB962C8B-B14F-4D97-AF65-F5344CB8AC3E}">
        <p14:creationId xmlns:p14="http://schemas.microsoft.com/office/powerpoint/2010/main" val="72785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NUMBER AND DESCRIPTION OF OBSERVATIONS </a:t>
            </a:r>
          </a:p>
        </p:txBody>
      </p:sp>
      <p:sp>
        <p:nvSpPr>
          <p:cNvPr id="3" name="Content Placeholder 2"/>
          <p:cNvSpPr>
            <a:spLocks noGrp="1"/>
          </p:cNvSpPr>
          <p:nvPr>
            <p:ph idx="1"/>
          </p:nvPr>
        </p:nvSpPr>
        <p:spPr>
          <a:xfrm>
            <a:off x="457199" y="1417638"/>
            <a:ext cx="8400197" cy="4928570"/>
          </a:xfrm>
        </p:spPr>
        <p:txBody>
          <a:bodyPr/>
          <a:lstStyle/>
          <a:p>
            <a:pPr marL="0" indent="0">
              <a:buNone/>
            </a:pPr>
            <a:r>
              <a:rPr lang="en-US" sz="3000" b="1" dirty="0"/>
              <a:t>Per evaluation cycle, for classroom teachers and NCIPs in their first year of employment in the district or returning to employment in the district after a break in service of one year or more:</a:t>
            </a:r>
          </a:p>
          <a:p>
            <a:pPr marL="0" indent="0">
              <a:buNone/>
            </a:pPr>
            <a:endParaRPr lang="en-US" sz="800" b="1" dirty="0"/>
          </a:p>
          <a:p>
            <a:r>
              <a:rPr lang="en-US" sz="3000" b="1" dirty="0"/>
              <a:t>Two (2) Informal Observations, (10 minutes or more) – Announced or Unannounced.</a:t>
            </a:r>
          </a:p>
          <a:p>
            <a:pPr marL="0" indent="0">
              <a:buNone/>
            </a:pPr>
            <a:endParaRPr lang="en-US" sz="800" b="1" dirty="0"/>
          </a:p>
          <a:p>
            <a:r>
              <a:rPr lang="en-US" sz="3000" b="1" dirty="0"/>
              <a:t>One (1) Formal Observation (30 minutes or more) – Announced or Unannounced.</a:t>
            </a:r>
          </a:p>
        </p:txBody>
      </p:sp>
    </p:spTree>
    <p:extLst>
      <p:ext uri="{BB962C8B-B14F-4D97-AF65-F5344CB8AC3E}">
        <p14:creationId xmlns:p14="http://schemas.microsoft.com/office/powerpoint/2010/main" val="370123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NUMBER AND DESCRIPTION OF OBSERVATIONS </a:t>
            </a:r>
          </a:p>
        </p:txBody>
      </p:sp>
      <p:sp>
        <p:nvSpPr>
          <p:cNvPr id="3" name="Content Placeholder 2"/>
          <p:cNvSpPr>
            <a:spLocks noGrp="1"/>
          </p:cNvSpPr>
          <p:nvPr>
            <p:ph idx="1"/>
          </p:nvPr>
        </p:nvSpPr>
        <p:spPr>
          <a:xfrm>
            <a:off x="457199" y="1801502"/>
            <a:ext cx="8400197" cy="4544705"/>
          </a:xfrm>
        </p:spPr>
        <p:txBody>
          <a:bodyPr/>
          <a:lstStyle/>
          <a:p>
            <a:pPr marL="0" indent="0">
              <a:buNone/>
            </a:pPr>
            <a:r>
              <a:rPr lang="en-US" sz="3000" b="1" dirty="0"/>
              <a:t>For classroom teachers and NCIPs who are not new to the district:</a:t>
            </a:r>
          </a:p>
          <a:p>
            <a:pPr marL="0" indent="0">
              <a:buNone/>
            </a:pPr>
            <a:endParaRPr lang="en-US" sz="1000" b="1" dirty="0"/>
          </a:p>
          <a:p>
            <a:r>
              <a:rPr lang="en-US" sz="3000" b="1" dirty="0"/>
              <a:t>One (1) Informal Observation (10 minutes or more) – Announced or Unannounced</a:t>
            </a:r>
          </a:p>
          <a:p>
            <a:pPr marL="0" indent="0">
              <a:buNone/>
            </a:pPr>
            <a:endParaRPr lang="en-US" sz="1000" b="1" dirty="0"/>
          </a:p>
          <a:p>
            <a:r>
              <a:rPr lang="en-US" sz="3000" b="1" dirty="0"/>
              <a:t>One (1) Formal Observation (30 minutes or more) – Announced or Unannounced.</a:t>
            </a:r>
          </a:p>
          <a:p>
            <a:endParaRPr lang="en-US" sz="3000" b="1" dirty="0"/>
          </a:p>
        </p:txBody>
      </p:sp>
    </p:spTree>
    <p:extLst>
      <p:ext uri="{BB962C8B-B14F-4D97-AF65-F5344CB8AC3E}">
        <p14:creationId xmlns:p14="http://schemas.microsoft.com/office/powerpoint/2010/main" val="157079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OBSERVATION  AND EVALUATION DEADLINES</a:t>
            </a:r>
          </a:p>
        </p:txBody>
      </p:sp>
      <p:sp>
        <p:nvSpPr>
          <p:cNvPr id="3" name="Content Placeholder 2"/>
          <p:cNvSpPr>
            <a:spLocks noGrp="1"/>
          </p:cNvSpPr>
          <p:nvPr>
            <p:ph idx="1"/>
          </p:nvPr>
        </p:nvSpPr>
        <p:spPr>
          <a:xfrm>
            <a:off x="457200" y="1695736"/>
            <a:ext cx="8229600" cy="4525963"/>
          </a:xfrm>
        </p:spPr>
        <p:txBody>
          <a:bodyPr/>
          <a:lstStyle/>
          <a:p>
            <a:r>
              <a:rPr lang="en-US" sz="3000" b="1" dirty="0"/>
              <a:t>Midpoint Observations for classroom teachers new to the district – Completed by      December 15</a:t>
            </a:r>
            <a:r>
              <a:rPr lang="en-US" sz="3000" b="1" baseline="30000" dirty="0"/>
              <a:t>th.</a:t>
            </a:r>
            <a:endParaRPr lang="en-US" sz="3000" b="1" dirty="0"/>
          </a:p>
          <a:p>
            <a:pPr marL="0" indent="0">
              <a:buNone/>
            </a:pPr>
            <a:endParaRPr lang="en-US" sz="1000" b="1" dirty="0"/>
          </a:p>
          <a:p>
            <a:r>
              <a:rPr lang="en-US" sz="3000" b="1" dirty="0"/>
              <a:t>Final Observations for classroom teachers new to the district and all other instructional personnel – Completed by March 15</a:t>
            </a:r>
            <a:r>
              <a:rPr lang="en-US" sz="3000" b="1" baseline="30000" dirty="0"/>
              <a:t>th.</a:t>
            </a:r>
            <a:endParaRPr lang="en-US" sz="3000" dirty="0"/>
          </a:p>
        </p:txBody>
      </p:sp>
    </p:spTree>
    <p:extLst>
      <p:ext uri="{BB962C8B-B14F-4D97-AF65-F5344CB8AC3E}">
        <p14:creationId xmlns:p14="http://schemas.microsoft.com/office/powerpoint/2010/main" val="261564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p:cNvSpPr>
            <a:spLocks noGrp="1" noChangeArrowheads="1"/>
          </p:cNvSpPr>
          <p:nvPr>
            <p:ph type="ctrTitle"/>
          </p:nvPr>
        </p:nvSpPr>
        <p:spPr>
          <a:xfrm>
            <a:off x="685800" y="2197290"/>
            <a:ext cx="7772400" cy="481651"/>
          </a:xfrm>
        </p:spPr>
        <p:txBody>
          <a:bodyPr/>
          <a:lstStyle/>
          <a:p>
            <a:pPr eaLnBrk="1" hangingPunct="1">
              <a:defRPr/>
            </a:pPr>
            <a:br>
              <a:rPr lang="en-US" sz="5400" dirty="0"/>
            </a:br>
            <a:r>
              <a:rPr lang="en-US" sz="5400" dirty="0"/>
              <a:t>FLORIDA STATUTE</a:t>
            </a:r>
            <a:br>
              <a:rPr lang="en-US" sz="5400" dirty="0"/>
            </a:br>
            <a:r>
              <a:rPr lang="en-US" sz="5400" dirty="0"/>
              <a:t>1012.34</a:t>
            </a:r>
            <a:br>
              <a:rPr lang="en-US" sz="5400" dirty="0"/>
            </a:br>
            <a:br>
              <a:rPr lang="en-US" sz="5400" dirty="0"/>
            </a:br>
            <a:r>
              <a:rPr lang="en-US" sz="5400" dirty="0">
                <a:latin typeface="+mn-lt"/>
              </a:rPr>
              <a:t>Personnel Evaluation Procedures and Criteria</a:t>
            </a:r>
          </a:p>
        </p:txBody>
      </p:sp>
      <p:sp>
        <p:nvSpPr>
          <p:cNvPr id="76807" name="Rectangle 7"/>
          <p:cNvSpPr>
            <a:spLocks noGrp="1" noChangeArrowheads="1"/>
          </p:cNvSpPr>
          <p:nvPr>
            <p:ph type="subTitle" idx="1"/>
          </p:nvPr>
        </p:nvSpPr>
        <p:spPr/>
        <p:txBody>
          <a:bodyPr/>
          <a:lstStyle/>
          <a:p>
            <a:pPr eaLnBrk="1" hangingPunct="1">
              <a:defRPr/>
            </a:pPr>
            <a:endParaRPr lang="en-US" sz="4000" b="1" dirty="0"/>
          </a:p>
          <a:p>
            <a:pPr eaLnBrk="1" hangingPunct="1">
              <a:defRPr/>
            </a:pPr>
            <a:endParaRPr lang="en-US" sz="4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477672"/>
            <a:ext cx="8127242" cy="1596788"/>
          </a:xfrm>
        </p:spPr>
        <p:txBody>
          <a:bodyPr/>
          <a:lstStyle/>
          <a:p>
            <a:r>
              <a:rPr lang="en-US" sz="5400" dirty="0"/>
              <a:t>STUDENT PERFORMANCE</a:t>
            </a:r>
          </a:p>
        </p:txBody>
      </p:sp>
      <p:sp>
        <p:nvSpPr>
          <p:cNvPr id="3" name="Rectangle 2"/>
          <p:cNvSpPr/>
          <p:nvPr/>
        </p:nvSpPr>
        <p:spPr>
          <a:xfrm>
            <a:off x="423081" y="3244334"/>
            <a:ext cx="8120419" cy="1754326"/>
          </a:xfrm>
          <a:prstGeom prst="rect">
            <a:avLst/>
          </a:prstGeom>
        </p:spPr>
        <p:txBody>
          <a:bodyPr wrap="square">
            <a:spAutoFit/>
          </a:bodyPr>
          <a:lstStyle/>
          <a:p>
            <a:pPr algn="ctr">
              <a:defRPr/>
            </a:pPr>
            <a:r>
              <a:rPr lang="en-US" sz="5400" b="1" dirty="0"/>
              <a:t>Comprises 35% </a:t>
            </a:r>
          </a:p>
          <a:p>
            <a:pPr algn="ctr">
              <a:defRPr/>
            </a:pPr>
            <a:r>
              <a:rPr lang="en-US" sz="5400" b="1" dirty="0"/>
              <a:t>of the evaluation score  </a:t>
            </a:r>
          </a:p>
        </p:txBody>
      </p:sp>
    </p:spTree>
    <p:extLst>
      <p:ext uri="{BB962C8B-B14F-4D97-AF65-F5344CB8AC3E}">
        <p14:creationId xmlns:p14="http://schemas.microsoft.com/office/powerpoint/2010/main" val="285359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11792" y="165454"/>
            <a:ext cx="8175008" cy="1308502"/>
          </a:xfrm>
        </p:spPr>
        <p:txBody>
          <a:bodyPr/>
          <a:lstStyle/>
          <a:p>
            <a:pPr eaLnBrk="1" hangingPunct="1">
              <a:defRPr/>
            </a:pPr>
            <a:r>
              <a:rPr lang="en-US" sz="4000" dirty="0"/>
              <a:t>STUDENT PERFORMANCE Cont. </a:t>
            </a:r>
          </a:p>
        </p:txBody>
      </p:sp>
      <p:sp>
        <p:nvSpPr>
          <p:cNvPr id="20483" name="Rectangle 3"/>
          <p:cNvSpPr>
            <a:spLocks noGrp="1" noChangeArrowheads="1"/>
          </p:cNvSpPr>
          <p:nvPr>
            <p:ph type="body" idx="1"/>
          </p:nvPr>
        </p:nvSpPr>
        <p:spPr>
          <a:xfrm>
            <a:off x="457200" y="1107458"/>
            <a:ext cx="8229600" cy="5579944"/>
          </a:xfrm>
        </p:spPr>
        <p:txBody>
          <a:bodyPr/>
          <a:lstStyle/>
          <a:p>
            <a:pPr marL="0" indent="0" eaLnBrk="1" hangingPunct="1">
              <a:lnSpc>
                <a:spcPct val="90000"/>
              </a:lnSpc>
              <a:buNone/>
              <a:defRPr/>
            </a:pPr>
            <a:endParaRPr lang="en-US" sz="3000" b="1" dirty="0"/>
          </a:p>
          <a:p>
            <a:pPr marL="0" indent="0" eaLnBrk="1" hangingPunct="1">
              <a:lnSpc>
                <a:spcPct val="90000"/>
              </a:lnSpc>
              <a:buNone/>
              <a:defRPr/>
            </a:pPr>
            <a:r>
              <a:rPr lang="en-US" sz="3000" b="1" dirty="0"/>
              <a:t>FS 1012.34  stipulates the following regarding the performance evaluations of instructional and administrative personnel:</a:t>
            </a:r>
          </a:p>
          <a:p>
            <a:pPr marL="0" indent="0" eaLnBrk="1" hangingPunct="1">
              <a:lnSpc>
                <a:spcPct val="90000"/>
              </a:lnSpc>
              <a:buNone/>
              <a:defRPr/>
            </a:pPr>
            <a:endParaRPr lang="en-US" sz="1400" b="1" dirty="0"/>
          </a:p>
          <a:p>
            <a:pPr eaLnBrk="1" hangingPunct="1">
              <a:lnSpc>
                <a:spcPct val="90000"/>
              </a:lnSpc>
              <a:defRPr/>
            </a:pPr>
            <a:r>
              <a:rPr lang="en-US" sz="3000" b="1" dirty="0"/>
              <a:t>It must be based upon the performance of students assigned to their classrooms or schools;</a:t>
            </a:r>
          </a:p>
          <a:p>
            <a:pPr marL="0" indent="0" eaLnBrk="1" hangingPunct="1">
              <a:lnSpc>
                <a:spcPct val="90000"/>
              </a:lnSpc>
              <a:buNone/>
              <a:defRPr/>
            </a:pPr>
            <a:endParaRPr lang="en-US" sz="1400" b="1" dirty="0"/>
          </a:p>
          <a:p>
            <a:pPr eaLnBrk="1" hangingPunct="1">
              <a:lnSpc>
                <a:spcPct val="90000"/>
              </a:lnSpc>
              <a:defRPr/>
            </a:pPr>
            <a:r>
              <a:rPr lang="en-US" sz="3000" b="1" dirty="0"/>
              <a:t>At least 1/3 (33.3%) must be based upon indicators of student performance, as determined by the District; and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11792" y="165454"/>
            <a:ext cx="8175008" cy="1308502"/>
          </a:xfrm>
        </p:spPr>
        <p:txBody>
          <a:bodyPr/>
          <a:lstStyle/>
          <a:p>
            <a:pPr eaLnBrk="1" hangingPunct="1">
              <a:defRPr/>
            </a:pPr>
            <a:r>
              <a:rPr lang="en-US" sz="4000" dirty="0"/>
              <a:t>STUDENT PERFORMANCE Cont. </a:t>
            </a:r>
          </a:p>
        </p:txBody>
      </p:sp>
      <p:sp>
        <p:nvSpPr>
          <p:cNvPr id="20483" name="Rectangle 3"/>
          <p:cNvSpPr>
            <a:spLocks noGrp="1" noChangeArrowheads="1"/>
          </p:cNvSpPr>
          <p:nvPr>
            <p:ph type="body" idx="1"/>
          </p:nvPr>
        </p:nvSpPr>
        <p:spPr>
          <a:xfrm>
            <a:off x="457200" y="1107458"/>
            <a:ext cx="8229600" cy="5579944"/>
          </a:xfrm>
        </p:spPr>
        <p:txBody>
          <a:bodyPr/>
          <a:lstStyle/>
          <a:p>
            <a:pPr marL="0" indent="0" eaLnBrk="1" hangingPunct="1">
              <a:lnSpc>
                <a:spcPct val="90000"/>
              </a:lnSpc>
              <a:buNone/>
              <a:defRPr/>
            </a:pPr>
            <a:endParaRPr lang="en-US" sz="3000" b="1" dirty="0"/>
          </a:p>
          <a:p>
            <a:pPr eaLnBrk="1" hangingPunct="1">
              <a:lnSpc>
                <a:spcPct val="90000"/>
              </a:lnSpc>
              <a:defRPr/>
            </a:pPr>
            <a:r>
              <a:rPr lang="en-US" sz="3000" b="1" dirty="0"/>
              <a:t>It must include growth or achievement data of the teacher’s students over the course of three (3) years,  and for school administrators, the students attending the school over the course of three (3) years.</a:t>
            </a:r>
          </a:p>
          <a:p>
            <a:pPr marL="0" indent="0" eaLnBrk="1" hangingPunct="1">
              <a:lnSpc>
                <a:spcPct val="90000"/>
              </a:lnSpc>
              <a:buNone/>
              <a:defRPr/>
            </a:pPr>
            <a:endParaRPr lang="en-US" sz="1800" b="1" dirty="0"/>
          </a:p>
          <a:p>
            <a:pPr eaLnBrk="1" hangingPunct="1">
              <a:lnSpc>
                <a:spcPct val="90000"/>
              </a:lnSpc>
              <a:defRPr/>
            </a:pPr>
            <a:r>
              <a:rPr lang="en-US" sz="3000" b="1" dirty="0"/>
              <a:t>If less than three (3) years of data is available, the years for which data are available must be used.</a:t>
            </a:r>
          </a:p>
        </p:txBody>
      </p:sp>
    </p:spTree>
    <p:extLst>
      <p:ext uri="{BB962C8B-B14F-4D97-AF65-F5344CB8AC3E}">
        <p14:creationId xmlns:p14="http://schemas.microsoft.com/office/powerpoint/2010/main" val="317209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STUDENT PERFORMANCE Cont.  </a:t>
            </a:r>
          </a:p>
        </p:txBody>
      </p:sp>
      <p:sp>
        <p:nvSpPr>
          <p:cNvPr id="3" name="Content Placeholder 2"/>
          <p:cNvSpPr>
            <a:spLocks noGrp="1"/>
          </p:cNvSpPr>
          <p:nvPr>
            <p:ph idx="1"/>
          </p:nvPr>
        </p:nvSpPr>
        <p:spPr>
          <a:xfrm>
            <a:off x="457200" y="1064525"/>
            <a:ext cx="8229600" cy="5227093"/>
          </a:xfrm>
        </p:spPr>
        <p:txBody>
          <a:bodyPr/>
          <a:lstStyle/>
          <a:p>
            <a:pPr marL="0" indent="0">
              <a:buNone/>
            </a:pPr>
            <a:endParaRPr lang="en-US" sz="1200" b="1" dirty="0"/>
          </a:p>
          <a:p>
            <a:r>
              <a:rPr lang="en-US" sz="3000" b="1" dirty="0"/>
              <a:t>NCSB’s student performance indicators include teacher-made tests and district selected tests, which include state assessments.</a:t>
            </a:r>
          </a:p>
          <a:p>
            <a:r>
              <a:rPr lang="en-US" sz="3000" b="1" dirty="0"/>
              <a:t>District selected tests include, but are not limited to the FAST, ACCESS, ULSA, AP Exams, TABE and Industry Certifications, etc.</a:t>
            </a:r>
          </a:p>
          <a:p>
            <a:r>
              <a:rPr lang="en-US" sz="3000" b="1" dirty="0"/>
              <a:t>A complete listing will be available in the Instructional Evaluation System, which will be posted on the website. </a:t>
            </a:r>
          </a:p>
          <a:p>
            <a:pPr marL="0" indent="0">
              <a:buNone/>
            </a:pPr>
            <a:endParaRPr lang="en-US" dirty="0"/>
          </a:p>
        </p:txBody>
      </p:sp>
    </p:spTree>
    <p:extLst>
      <p:ext uri="{BB962C8B-B14F-4D97-AF65-F5344CB8AC3E}">
        <p14:creationId xmlns:p14="http://schemas.microsoft.com/office/powerpoint/2010/main" val="70637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dirty="0"/>
              <a:t>REQUIRED PERFORMANCE LEVELS</a:t>
            </a:r>
          </a:p>
        </p:txBody>
      </p:sp>
      <p:sp>
        <p:nvSpPr>
          <p:cNvPr id="16387" name="Rectangle 3"/>
          <p:cNvSpPr>
            <a:spLocks noGrp="1" noChangeArrowheads="1"/>
          </p:cNvSpPr>
          <p:nvPr>
            <p:ph type="body" idx="1"/>
          </p:nvPr>
        </p:nvSpPr>
        <p:spPr>
          <a:xfrm>
            <a:off x="457200" y="1417638"/>
            <a:ext cx="8229600" cy="5688012"/>
          </a:xfrm>
        </p:spPr>
        <p:txBody>
          <a:bodyPr/>
          <a:lstStyle/>
          <a:p>
            <a:pPr marL="0" indent="0" eaLnBrk="1" hangingPunct="1">
              <a:buNone/>
              <a:defRPr/>
            </a:pPr>
            <a:r>
              <a:rPr lang="en-US" sz="3000" b="1" dirty="0"/>
              <a:t>As per Statute, the evaluation performance levels are:</a:t>
            </a:r>
          </a:p>
          <a:p>
            <a:pPr eaLnBrk="1" hangingPunct="1">
              <a:defRPr/>
            </a:pPr>
            <a:r>
              <a:rPr lang="en-US" sz="3000" b="1" dirty="0"/>
              <a:t>Highly Effective</a:t>
            </a:r>
          </a:p>
          <a:p>
            <a:pPr eaLnBrk="1" hangingPunct="1">
              <a:defRPr/>
            </a:pPr>
            <a:r>
              <a:rPr lang="en-US" sz="3000" b="1" dirty="0"/>
              <a:t>Effective </a:t>
            </a:r>
          </a:p>
          <a:p>
            <a:pPr eaLnBrk="1" hangingPunct="1">
              <a:defRPr/>
            </a:pPr>
            <a:r>
              <a:rPr lang="en-US" sz="3000" b="1" dirty="0"/>
              <a:t>Needs Improvement / Developing </a:t>
            </a:r>
            <a:r>
              <a:rPr lang="en-US" sz="3000" b="1" i="1" dirty="0"/>
              <a:t>(“Developing” will be used for instructional personnel in their first 3 years of employment, as applicable, in lieu of “Needs Improvement.”</a:t>
            </a:r>
          </a:p>
          <a:p>
            <a:pPr eaLnBrk="1" hangingPunct="1">
              <a:defRPr/>
            </a:pPr>
            <a:r>
              <a:rPr lang="en-US" sz="3000" b="1" dirty="0"/>
              <a:t>Unsatisfactory </a:t>
            </a:r>
          </a:p>
          <a:p>
            <a:pPr eaLnBrk="1" hangingPunct="1">
              <a:buFont typeface="Wingdings" pitchFamily="2" charset="2"/>
              <a:buNone/>
              <a:defRPr/>
            </a:pPr>
            <a:r>
              <a:rPr lang="en-US" b="1"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sz="4000" dirty="0"/>
              <a:t>PROCEDURAL OVERVIEW</a:t>
            </a:r>
          </a:p>
        </p:txBody>
      </p:sp>
      <p:sp>
        <p:nvSpPr>
          <p:cNvPr id="43011" name="Rectangle 3"/>
          <p:cNvSpPr>
            <a:spLocks noGrp="1" noChangeArrowheads="1"/>
          </p:cNvSpPr>
          <p:nvPr>
            <p:ph type="body" idx="1"/>
          </p:nvPr>
        </p:nvSpPr>
        <p:spPr>
          <a:xfrm>
            <a:off x="457199" y="1240214"/>
            <a:ext cx="8509379" cy="5440362"/>
          </a:xfrm>
        </p:spPr>
        <p:txBody>
          <a:bodyPr/>
          <a:lstStyle/>
          <a:p>
            <a:pPr eaLnBrk="1" hangingPunct="1">
              <a:defRPr/>
            </a:pPr>
            <a:r>
              <a:rPr lang="en-US" sz="2800" b="1" dirty="0"/>
              <a:t>Per Statute, the person responsible for supervising the employee must evaluate the employee. </a:t>
            </a:r>
          </a:p>
          <a:p>
            <a:pPr eaLnBrk="1" hangingPunct="1">
              <a:defRPr/>
            </a:pPr>
            <a:r>
              <a:rPr lang="en-US" sz="2800" b="1" dirty="0"/>
              <a:t>The administrator conducts the required number of observations (2 Informal Observations, and 1 Formal Observation for teachers new to the district and 1 Informal Observation and 1 Formal Observation for teachers not new to the district and </a:t>
            </a:r>
            <a:r>
              <a:rPr lang="en-US" sz="2800" b="1"/>
              <a:t>all NCIPs).</a:t>
            </a:r>
            <a:endParaRPr lang="en-US" sz="2800" b="1" dirty="0"/>
          </a:p>
          <a:p>
            <a:pPr eaLnBrk="1" hangingPunct="1">
              <a:defRPr/>
            </a:pPr>
            <a:r>
              <a:rPr lang="en-US" sz="2800" b="1" dirty="0"/>
              <a:t>Prior to each announced formal observation,        pre-observation information </a:t>
            </a:r>
            <a:r>
              <a:rPr lang="en-US" sz="2800" b="1" u="sng" dirty="0"/>
              <a:t>may be</a:t>
            </a:r>
            <a:r>
              <a:rPr lang="en-US" sz="2800" b="1" dirty="0"/>
              <a:t> requested, utilizing the Planning Conference / Pre-Observation Form.</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PROCEDURAL OVERVIEW Cont.</a:t>
            </a:r>
          </a:p>
        </p:txBody>
      </p:sp>
      <p:sp>
        <p:nvSpPr>
          <p:cNvPr id="3" name="Content Placeholder 2"/>
          <p:cNvSpPr>
            <a:spLocks noGrp="1"/>
          </p:cNvSpPr>
          <p:nvPr>
            <p:ph idx="1"/>
          </p:nvPr>
        </p:nvSpPr>
        <p:spPr>
          <a:xfrm>
            <a:off x="457200" y="1228300"/>
            <a:ext cx="8229600" cy="5500047"/>
          </a:xfrm>
        </p:spPr>
        <p:txBody>
          <a:bodyPr/>
          <a:lstStyle/>
          <a:p>
            <a:r>
              <a:rPr lang="en-US" sz="2800" b="1" dirty="0"/>
              <a:t>The administrator conducts a post-observation conference with the employee within 10 days of completion of the final formal observation.</a:t>
            </a:r>
          </a:p>
          <a:p>
            <a:r>
              <a:rPr lang="en-US" sz="2800" b="1" dirty="0"/>
              <a:t>During that meeting, the observation results and ratings, </a:t>
            </a:r>
            <a:r>
              <a:rPr lang="en-US" sz="2800" b="1" u="sng" dirty="0"/>
              <a:t>for all 4 domains</a:t>
            </a:r>
            <a:r>
              <a:rPr lang="en-US" sz="2800" b="1" dirty="0"/>
              <a:t>, are discussed and the Annual Evaluation Report is completed.</a:t>
            </a:r>
          </a:p>
          <a:p>
            <a:r>
              <a:rPr lang="en-US" sz="2800" b="1" dirty="0"/>
              <a:t>The signed, original Annual Evaluation Report is sent to Personnel. This normally takes place at the end of the school year. Annual Evaluation reports completed for mid-point evaluations are sent in when completed.</a:t>
            </a:r>
          </a:p>
        </p:txBody>
      </p:sp>
    </p:spTree>
    <p:extLst>
      <p:ext uri="{BB962C8B-B14F-4D97-AF65-F5344CB8AC3E}">
        <p14:creationId xmlns:p14="http://schemas.microsoft.com/office/powerpoint/2010/main" val="484660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PROCEDURAL OVERVIEW Cont.</a:t>
            </a:r>
          </a:p>
        </p:txBody>
      </p:sp>
      <p:sp>
        <p:nvSpPr>
          <p:cNvPr id="3" name="Content Placeholder 2"/>
          <p:cNvSpPr>
            <a:spLocks noGrp="1"/>
          </p:cNvSpPr>
          <p:nvPr>
            <p:ph idx="1"/>
          </p:nvPr>
        </p:nvSpPr>
        <p:spPr>
          <a:xfrm>
            <a:off x="457200" y="1241946"/>
            <a:ext cx="8229600" cy="5117910"/>
          </a:xfrm>
        </p:spPr>
        <p:txBody>
          <a:bodyPr/>
          <a:lstStyle/>
          <a:p>
            <a:r>
              <a:rPr lang="en-US" sz="2800" b="1" dirty="0"/>
              <a:t>Concerns or unsatisfactory performance that may result in a Developing / Needs Improvement or Unsatisfactory rating of the Instructional Performance Score must be documented on the Notification of Less Than Effective Performance Form, prior to the evaluation taking place.</a:t>
            </a:r>
          </a:p>
          <a:p>
            <a:pPr marL="0" indent="0">
              <a:buNone/>
            </a:pPr>
            <a:endParaRPr lang="en-US" sz="1200" b="1" dirty="0"/>
          </a:p>
          <a:p>
            <a:r>
              <a:rPr lang="en-US" sz="2800" b="1" dirty="0"/>
              <a:t>This form must be given to the employee in sufficient time, prior to the formal evaluation, IF POSSIBLE, so as to provide the employee with time for improvement. </a:t>
            </a:r>
          </a:p>
        </p:txBody>
      </p:sp>
    </p:spTree>
    <p:extLst>
      <p:ext uri="{BB962C8B-B14F-4D97-AF65-F5344CB8AC3E}">
        <p14:creationId xmlns:p14="http://schemas.microsoft.com/office/powerpoint/2010/main" val="3478822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PROCEDURAL OVERVIEW Cont.</a:t>
            </a:r>
          </a:p>
        </p:txBody>
      </p:sp>
      <p:sp>
        <p:nvSpPr>
          <p:cNvPr id="3" name="Content Placeholder 2"/>
          <p:cNvSpPr>
            <a:spLocks noGrp="1"/>
          </p:cNvSpPr>
          <p:nvPr>
            <p:ph idx="1"/>
          </p:nvPr>
        </p:nvSpPr>
        <p:spPr>
          <a:xfrm>
            <a:off x="457200" y="1282883"/>
            <a:ext cx="8229600" cy="5022376"/>
          </a:xfrm>
        </p:spPr>
        <p:txBody>
          <a:bodyPr/>
          <a:lstStyle/>
          <a:p>
            <a:endParaRPr lang="en-US" sz="2800" b="1" dirty="0"/>
          </a:p>
          <a:p>
            <a:r>
              <a:rPr lang="en-US" sz="2800" b="1" dirty="0"/>
              <a:t>The aforementioned requirement does not pertain to student performance data, teacher misconduct, or lack of adherence to safety concerns.</a:t>
            </a:r>
          </a:p>
          <a:p>
            <a:pPr marL="0" indent="0">
              <a:buNone/>
            </a:pPr>
            <a:endParaRPr lang="en-US" sz="1400" b="1" dirty="0"/>
          </a:p>
          <a:p>
            <a:r>
              <a:rPr lang="en-US" sz="2800" b="1" dirty="0"/>
              <a:t>See Appendix 6 – Notification of Less than Effective Performance For Instructional Personnel Form.</a:t>
            </a:r>
          </a:p>
          <a:p>
            <a:endParaRPr lang="en-US" sz="2800" dirty="0"/>
          </a:p>
        </p:txBody>
      </p:sp>
    </p:spTree>
    <p:extLst>
      <p:ext uri="{BB962C8B-B14F-4D97-AF65-F5344CB8AC3E}">
        <p14:creationId xmlns:p14="http://schemas.microsoft.com/office/powerpoint/2010/main" val="2955476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PROCEDURAL OVERVIEW Cont.</a:t>
            </a:r>
          </a:p>
        </p:txBody>
      </p:sp>
      <p:sp>
        <p:nvSpPr>
          <p:cNvPr id="3" name="Content Placeholder 2"/>
          <p:cNvSpPr>
            <a:spLocks noGrp="1"/>
          </p:cNvSpPr>
          <p:nvPr>
            <p:ph idx="1"/>
          </p:nvPr>
        </p:nvSpPr>
        <p:spPr>
          <a:xfrm>
            <a:off x="457200" y="1214651"/>
            <a:ext cx="8229600" cy="5227091"/>
          </a:xfrm>
        </p:spPr>
        <p:txBody>
          <a:bodyPr/>
          <a:lstStyle/>
          <a:p>
            <a:r>
              <a:rPr lang="en-US" sz="2700" b="1" dirty="0"/>
              <a:t>When current year student performance data becomes available, the Final Summative Evaluation Form, which includes both the instructional practice score and the student performance score,  is completed and discussed with the employee.</a:t>
            </a:r>
          </a:p>
          <a:p>
            <a:r>
              <a:rPr lang="en-US" sz="2700" b="1" dirty="0"/>
              <a:t>The signed, original Final Summative Evaluation Form is sent to Personnel.</a:t>
            </a:r>
          </a:p>
          <a:p>
            <a:r>
              <a:rPr lang="en-US" sz="2700" b="1" dirty="0"/>
              <a:t>The signature of the employee only serves to acknowledge that the form has been read and that it has been discussed with the employee. It does not necessarily indicate agreement with its content</a:t>
            </a:r>
            <a:r>
              <a:rPr lang="en-US" sz="2800" b="1" dirty="0"/>
              <a:t>.</a:t>
            </a:r>
          </a:p>
        </p:txBody>
      </p:sp>
    </p:spTree>
    <p:extLst>
      <p:ext uri="{BB962C8B-B14F-4D97-AF65-F5344CB8AC3E}">
        <p14:creationId xmlns:p14="http://schemas.microsoft.com/office/powerpoint/2010/main" val="147438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0" y="397470"/>
            <a:ext cx="9144000" cy="1281207"/>
          </a:xfrm>
        </p:spPr>
        <p:txBody>
          <a:bodyPr/>
          <a:lstStyle/>
          <a:p>
            <a:pPr eaLnBrk="1" hangingPunct="1">
              <a:defRPr/>
            </a:pPr>
            <a:r>
              <a:rPr lang="en-US" sz="4000" dirty="0"/>
              <a:t>EVALUATION SYSTEM</a:t>
            </a:r>
            <a:br>
              <a:rPr lang="en-US" sz="4000" dirty="0"/>
            </a:br>
            <a:r>
              <a:rPr lang="en-US" sz="4000" dirty="0"/>
              <a:t>REQUIREMENTS/ PROCEDURES </a:t>
            </a:r>
            <a:br>
              <a:rPr lang="en-US" sz="3000" dirty="0"/>
            </a:br>
            <a:r>
              <a:rPr lang="en-US" sz="3000" dirty="0"/>
              <a:t>FS 1012.34</a:t>
            </a:r>
          </a:p>
        </p:txBody>
      </p:sp>
      <p:sp>
        <p:nvSpPr>
          <p:cNvPr id="17411" name="Rectangle 3"/>
          <p:cNvSpPr>
            <a:spLocks noGrp="1" noChangeArrowheads="1"/>
          </p:cNvSpPr>
          <p:nvPr>
            <p:ph type="body" idx="4294967295"/>
          </p:nvPr>
        </p:nvSpPr>
        <p:spPr>
          <a:xfrm>
            <a:off x="457200" y="1665027"/>
            <a:ext cx="8229600" cy="5554922"/>
          </a:xfrm>
        </p:spPr>
        <p:txBody>
          <a:bodyPr/>
          <a:lstStyle/>
          <a:p>
            <a:pPr marL="0" indent="0" eaLnBrk="1" hangingPunct="1">
              <a:lnSpc>
                <a:spcPct val="90000"/>
              </a:lnSpc>
              <a:buNone/>
              <a:defRPr/>
            </a:pPr>
            <a:endParaRPr lang="en-US" sz="3000" b="1" dirty="0"/>
          </a:p>
          <a:p>
            <a:pPr marL="0" indent="0" eaLnBrk="1" hangingPunct="1">
              <a:lnSpc>
                <a:spcPct val="90000"/>
              </a:lnSpc>
              <a:buNone/>
              <a:defRPr/>
            </a:pPr>
            <a:r>
              <a:rPr lang="en-US" sz="3000" b="1" dirty="0"/>
              <a:t>The evaluation system must:</a:t>
            </a:r>
          </a:p>
          <a:p>
            <a:pPr eaLnBrk="1" hangingPunct="1">
              <a:lnSpc>
                <a:spcPct val="90000"/>
              </a:lnSpc>
              <a:defRPr/>
            </a:pPr>
            <a:r>
              <a:rPr lang="en-US" sz="3000" b="1" dirty="0"/>
              <a:t> Be designed to support effective instruction and student learning growth, and the results must be used to develop district and school level improvement plans.</a:t>
            </a:r>
          </a:p>
        </p:txBody>
      </p:sp>
    </p:spTree>
    <p:extLst>
      <p:ext uri="{BB962C8B-B14F-4D97-AF65-F5344CB8AC3E}">
        <p14:creationId xmlns:p14="http://schemas.microsoft.com/office/powerpoint/2010/main" val="2709424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51"/>
            <a:ext cx="8229600" cy="1143000"/>
          </a:xfrm>
        </p:spPr>
        <p:txBody>
          <a:bodyPr/>
          <a:lstStyle/>
          <a:p>
            <a:r>
              <a:rPr lang="en-US" sz="4000" dirty="0"/>
              <a:t>PROCEDURAL OVERVIEW Cont.</a:t>
            </a:r>
          </a:p>
        </p:txBody>
      </p:sp>
      <p:sp>
        <p:nvSpPr>
          <p:cNvPr id="3" name="Content Placeholder 2"/>
          <p:cNvSpPr>
            <a:spLocks noGrp="1"/>
          </p:cNvSpPr>
          <p:nvPr>
            <p:ph idx="1"/>
          </p:nvPr>
        </p:nvSpPr>
        <p:spPr>
          <a:xfrm>
            <a:off x="457200" y="1231704"/>
            <a:ext cx="8229600" cy="4525963"/>
          </a:xfrm>
        </p:spPr>
        <p:txBody>
          <a:bodyPr/>
          <a:lstStyle/>
          <a:p>
            <a:r>
              <a:rPr lang="en-US" sz="3000" b="1" dirty="0"/>
              <a:t>Employees who receive a notice of “Unsatisfactory Performance” will be placed on a Professional Development Plan (PDP).</a:t>
            </a:r>
          </a:p>
          <a:p>
            <a:pPr marL="0" indent="0">
              <a:buNone/>
            </a:pPr>
            <a:endParaRPr lang="en-US" sz="1400" b="1" dirty="0"/>
          </a:p>
          <a:p>
            <a:r>
              <a:rPr lang="en-US" sz="3000" b="1" dirty="0"/>
              <a:t>Upon completion of an evaluation, the employee has the right to submit a written response to the evaluation, and the response will be placed in his/her permanent record file in Personnel.</a:t>
            </a:r>
          </a:p>
        </p:txBody>
      </p:sp>
    </p:spTree>
    <p:extLst>
      <p:ext uri="{BB962C8B-B14F-4D97-AF65-F5344CB8AC3E}">
        <p14:creationId xmlns:p14="http://schemas.microsoft.com/office/powerpoint/2010/main" val="220252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51"/>
            <a:ext cx="8229600" cy="1143000"/>
          </a:xfrm>
        </p:spPr>
        <p:txBody>
          <a:bodyPr/>
          <a:lstStyle/>
          <a:p>
            <a:r>
              <a:rPr lang="en-US" sz="4000" dirty="0"/>
              <a:t>PROCEDURAL OVERVIEW Cont.</a:t>
            </a:r>
          </a:p>
        </p:txBody>
      </p:sp>
      <p:sp>
        <p:nvSpPr>
          <p:cNvPr id="3" name="Content Placeholder 2"/>
          <p:cNvSpPr>
            <a:spLocks noGrp="1"/>
          </p:cNvSpPr>
          <p:nvPr>
            <p:ph idx="1"/>
          </p:nvPr>
        </p:nvSpPr>
        <p:spPr>
          <a:xfrm>
            <a:off x="457200" y="1231704"/>
            <a:ext cx="8229600" cy="4525963"/>
          </a:xfrm>
        </p:spPr>
        <p:txBody>
          <a:bodyPr/>
          <a:lstStyle/>
          <a:p>
            <a:r>
              <a:rPr lang="en-US" sz="3000" b="1" dirty="0"/>
              <a:t>Employees who are placed on a PDP must be provided assistance to help correct the noted performance deficiencies, thus helping to realize…</a:t>
            </a:r>
          </a:p>
          <a:p>
            <a:pPr marL="0" indent="0" algn="ctr">
              <a:buNone/>
            </a:pPr>
            <a:r>
              <a:rPr lang="en-US" sz="3000" b="1" dirty="0"/>
              <a:t>The Goal of Teacher Evaluation</a:t>
            </a:r>
          </a:p>
          <a:p>
            <a:pPr marL="0" indent="0" algn="ctr">
              <a:buNone/>
            </a:pPr>
            <a:r>
              <a:rPr lang="en-US" sz="3000" b="1" dirty="0"/>
              <a:t>“An expectation that ALL teachers can increase their expertise from year to year, which produces gains in student achievement from year to year with a powerful cumulative effect.”</a:t>
            </a:r>
          </a:p>
          <a:p>
            <a:pPr marL="0" indent="0" algn="ctr">
              <a:buNone/>
            </a:pPr>
            <a:endParaRPr lang="en-US" sz="1400" b="1" dirty="0"/>
          </a:p>
          <a:p>
            <a:endParaRPr lang="en-US" sz="3000" b="1" dirty="0"/>
          </a:p>
        </p:txBody>
      </p:sp>
    </p:spTree>
    <p:extLst>
      <p:ext uri="{BB962C8B-B14F-4D97-AF65-F5344CB8AC3E}">
        <p14:creationId xmlns:p14="http://schemas.microsoft.com/office/powerpoint/2010/main" val="729084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4734-AD4B-4297-9F13-0A6736D5AE7B}"/>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3E0363D2-79EC-4FDF-8F3F-1464BEF1425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98763" y="1600200"/>
            <a:ext cx="4243090" cy="4525963"/>
          </a:xfrm>
        </p:spPr>
      </p:pic>
    </p:spTree>
    <p:extLst>
      <p:ext uri="{BB962C8B-B14F-4D97-AF65-F5344CB8AC3E}">
        <p14:creationId xmlns:p14="http://schemas.microsoft.com/office/powerpoint/2010/main" val="234029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670" y="456942"/>
            <a:ext cx="7620660" cy="5944115"/>
          </a:xfrm>
          <a:prstGeom prst="rect">
            <a:avLst/>
          </a:prstGeom>
        </p:spPr>
      </p:pic>
    </p:spTree>
    <p:extLst>
      <p:ext uri="{BB962C8B-B14F-4D97-AF65-F5344CB8AC3E}">
        <p14:creationId xmlns:p14="http://schemas.microsoft.com/office/powerpoint/2010/main" val="300037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45660" y="356526"/>
            <a:ext cx="8652680" cy="1281207"/>
          </a:xfrm>
        </p:spPr>
        <p:txBody>
          <a:bodyPr/>
          <a:lstStyle/>
          <a:p>
            <a:pPr eaLnBrk="1" hangingPunct="1">
              <a:defRPr/>
            </a:pPr>
            <a:r>
              <a:rPr lang="en-US" sz="4000" dirty="0"/>
              <a:t>EVALUATION SYSTEM</a:t>
            </a:r>
            <a:br>
              <a:rPr lang="en-US" sz="4000" dirty="0"/>
            </a:br>
            <a:r>
              <a:rPr lang="en-US" sz="4000" dirty="0"/>
              <a:t>REQUIREMENTS/ PROCEDURES</a:t>
            </a:r>
            <a:r>
              <a:rPr lang="en-US" sz="3000" dirty="0"/>
              <a:t> </a:t>
            </a:r>
            <a:br>
              <a:rPr lang="en-US" sz="3000" dirty="0"/>
            </a:br>
            <a:r>
              <a:rPr lang="en-US" sz="3000" dirty="0"/>
              <a:t>FS 1012.34</a:t>
            </a:r>
          </a:p>
        </p:txBody>
      </p:sp>
      <p:sp>
        <p:nvSpPr>
          <p:cNvPr id="17411" name="Rectangle 3"/>
          <p:cNvSpPr>
            <a:spLocks noGrp="1" noChangeArrowheads="1"/>
          </p:cNvSpPr>
          <p:nvPr>
            <p:ph type="body" idx="4294967295"/>
          </p:nvPr>
        </p:nvSpPr>
        <p:spPr>
          <a:xfrm>
            <a:off x="457200" y="1665027"/>
            <a:ext cx="8229600" cy="5554922"/>
          </a:xfrm>
        </p:spPr>
        <p:txBody>
          <a:bodyPr/>
          <a:lstStyle/>
          <a:p>
            <a:pPr marL="0" indent="0" eaLnBrk="1" hangingPunct="1">
              <a:lnSpc>
                <a:spcPct val="90000"/>
              </a:lnSpc>
              <a:buNone/>
              <a:defRPr/>
            </a:pPr>
            <a:endParaRPr lang="en-US" sz="3000" b="1" dirty="0"/>
          </a:p>
          <a:p>
            <a:pPr marL="0" indent="0" eaLnBrk="1" hangingPunct="1">
              <a:lnSpc>
                <a:spcPct val="90000"/>
              </a:lnSpc>
              <a:buNone/>
              <a:defRPr/>
            </a:pPr>
            <a:r>
              <a:rPr lang="en-US" sz="3000" b="1" dirty="0"/>
              <a:t>The evaluation system must:</a:t>
            </a:r>
          </a:p>
          <a:p>
            <a:pPr eaLnBrk="1" hangingPunct="1">
              <a:lnSpc>
                <a:spcPct val="90000"/>
              </a:lnSpc>
              <a:defRPr/>
            </a:pPr>
            <a:r>
              <a:rPr lang="en-US" sz="3000" b="1" dirty="0"/>
              <a:t>Provide appropriate instruments, procedures, timely feedback, and criteria for continuous quality improvement of professional skills and must be used when identifying professional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02608" y="370174"/>
            <a:ext cx="8468436" cy="1281207"/>
          </a:xfrm>
        </p:spPr>
        <p:txBody>
          <a:bodyPr/>
          <a:lstStyle/>
          <a:p>
            <a:pPr eaLnBrk="1" hangingPunct="1">
              <a:defRPr/>
            </a:pPr>
            <a:r>
              <a:rPr lang="en-US" sz="4000" dirty="0"/>
              <a:t>EVALUATION SYSTEM</a:t>
            </a:r>
            <a:br>
              <a:rPr lang="en-US" sz="4000" dirty="0"/>
            </a:br>
            <a:r>
              <a:rPr lang="en-US" sz="4000" dirty="0"/>
              <a:t>REQUIREMENTS/ PROCEDURES</a:t>
            </a:r>
            <a:r>
              <a:rPr lang="en-US" sz="3000" dirty="0"/>
              <a:t> </a:t>
            </a:r>
            <a:br>
              <a:rPr lang="en-US" sz="3000" dirty="0"/>
            </a:br>
            <a:r>
              <a:rPr lang="en-US" sz="3000" dirty="0"/>
              <a:t>FS 1012.34</a:t>
            </a:r>
          </a:p>
        </p:txBody>
      </p:sp>
      <p:sp>
        <p:nvSpPr>
          <p:cNvPr id="17411" name="Rectangle 3"/>
          <p:cNvSpPr>
            <a:spLocks noGrp="1" noChangeArrowheads="1"/>
          </p:cNvSpPr>
          <p:nvPr>
            <p:ph type="body" idx="4294967295"/>
          </p:nvPr>
        </p:nvSpPr>
        <p:spPr>
          <a:xfrm>
            <a:off x="457200" y="1665027"/>
            <a:ext cx="8229600" cy="5554922"/>
          </a:xfrm>
        </p:spPr>
        <p:txBody>
          <a:bodyPr/>
          <a:lstStyle/>
          <a:p>
            <a:pPr marL="0" indent="0" eaLnBrk="1" hangingPunct="1">
              <a:lnSpc>
                <a:spcPct val="90000"/>
              </a:lnSpc>
              <a:buNone/>
              <a:defRPr/>
            </a:pPr>
            <a:endParaRPr lang="en-US" sz="3000" b="1" dirty="0"/>
          </a:p>
          <a:p>
            <a:pPr marL="0" indent="0" eaLnBrk="1" hangingPunct="1">
              <a:lnSpc>
                <a:spcPct val="90000"/>
              </a:lnSpc>
              <a:buNone/>
              <a:defRPr/>
            </a:pPr>
            <a:r>
              <a:rPr lang="en-US" sz="3000" b="1" dirty="0"/>
              <a:t>The evaluation system must:</a:t>
            </a:r>
          </a:p>
          <a:p>
            <a:pPr eaLnBrk="1" hangingPunct="1">
              <a:lnSpc>
                <a:spcPct val="90000"/>
              </a:lnSpc>
              <a:defRPr/>
            </a:pPr>
            <a:r>
              <a:rPr lang="en-US" sz="3000" b="1" dirty="0"/>
              <a:t> Be based upon the performance of students assigned to the classroom of instructional personnel.</a:t>
            </a:r>
          </a:p>
        </p:txBody>
      </p:sp>
    </p:spTree>
    <p:extLst>
      <p:ext uri="{BB962C8B-B14F-4D97-AF65-F5344CB8AC3E}">
        <p14:creationId xmlns:p14="http://schemas.microsoft.com/office/powerpoint/2010/main" val="116407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EVALUATION DEFINITION</a:t>
            </a:r>
          </a:p>
        </p:txBody>
      </p:sp>
      <p:sp>
        <p:nvSpPr>
          <p:cNvPr id="3" name="Content Placeholder 2"/>
          <p:cNvSpPr>
            <a:spLocks noGrp="1"/>
          </p:cNvSpPr>
          <p:nvPr>
            <p:ph idx="1"/>
          </p:nvPr>
        </p:nvSpPr>
        <p:spPr>
          <a:xfrm>
            <a:off x="348016" y="1143000"/>
            <a:ext cx="8229600" cy="5334000"/>
          </a:xfrm>
        </p:spPr>
        <p:txBody>
          <a:bodyPr/>
          <a:lstStyle/>
          <a:p>
            <a:pPr algn="ctr">
              <a:buFont typeface="Wingdings" pitchFamily="2" charset="2"/>
              <a:buNone/>
              <a:defRPr/>
            </a:pPr>
            <a:endParaRPr lang="en-US" sz="1400" b="1" dirty="0"/>
          </a:p>
          <a:p>
            <a:pPr algn="just">
              <a:buNone/>
              <a:defRPr/>
            </a:pPr>
            <a:r>
              <a:rPr lang="en-US" sz="3000" b="1" dirty="0"/>
              <a:t>   </a:t>
            </a:r>
            <a:r>
              <a:rPr lang="en-US" sz="3500" b="1" dirty="0"/>
              <a:t>An evaluation is the summative compilation of  evidence gathered over time from </a:t>
            </a:r>
            <a:r>
              <a:rPr lang="en-US" sz="3500" b="1" i="1" u="sng" dirty="0"/>
              <a:t>multiple</a:t>
            </a:r>
            <a:r>
              <a:rPr lang="en-US" sz="3500" b="1" dirty="0"/>
              <a:t> observations, to include formal and informal observations. Evidence is also gathered via artifacts, documents and the Deliberate Practice Plan. </a:t>
            </a:r>
          </a:p>
          <a:p>
            <a:pPr algn="just">
              <a:buNone/>
              <a:defRPr/>
            </a:pPr>
            <a:r>
              <a:rPr lang="en-US" sz="3500" b="1" dirty="0"/>
              <a:t>   An evaluation is NOT a one-time observation and conference.   </a:t>
            </a:r>
          </a:p>
          <a:p>
            <a:pPr algn="just">
              <a:buFont typeface="Wingdings" pitchFamily="2" charset="2"/>
              <a:buNone/>
              <a:defRPr/>
            </a:pPr>
            <a:endParaRPr lang="en-US" sz="45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EVALUATION COMPONENTS</a:t>
            </a:r>
          </a:p>
        </p:txBody>
      </p:sp>
      <p:sp>
        <p:nvSpPr>
          <p:cNvPr id="3" name="Content Placeholder 2"/>
          <p:cNvSpPr>
            <a:spLocks noGrp="1"/>
          </p:cNvSpPr>
          <p:nvPr>
            <p:ph idx="1"/>
          </p:nvPr>
        </p:nvSpPr>
        <p:spPr/>
        <p:txBody>
          <a:bodyPr/>
          <a:lstStyle/>
          <a:p>
            <a:pPr>
              <a:defRPr/>
            </a:pPr>
            <a:r>
              <a:rPr lang="en-US" sz="3500" b="1" dirty="0"/>
              <a:t>Instructional Practice   </a:t>
            </a:r>
          </a:p>
          <a:p>
            <a:pPr marL="0" indent="0">
              <a:buNone/>
              <a:defRPr/>
            </a:pPr>
            <a:r>
              <a:rPr lang="en-US" sz="3500" b="1" dirty="0"/>
              <a:t>   (65% of the evaluation score)</a:t>
            </a:r>
          </a:p>
          <a:p>
            <a:pPr>
              <a:defRPr/>
            </a:pPr>
            <a:endParaRPr lang="en-US" sz="3500" b="1" dirty="0"/>
          </a:p>
          <a:p>
            <a:pPr>
              <a:defRPr/>
            </a:pPr>
            <a:r>
              <a:rPr lang="en-US" sz="3500" b="1" dirty="0"/>
              <a:t>Student Performance      </a:t>
            </a:r>
          </a:p>
          <a:p>
            <a:pPr marL="0" indent="0">
              <a:buNone/>
              <a:defRPr/>
            </a:pPr>
            <a:r>
              <a:rPr lang="en-US" sz="3500" b="1" dirty="0"/>
              <a:t>   (35% of the evaluation score)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600501"/>
            <a:ext cx="7772400" cy="1897039"/>
          </a:xfrm>
        </p:spPr>
        <p:txBody>
          <a:bodyPr/>
          <a:lstStyle/>
          <a:p>
            <a:pPr>
              <a:defRPr/>
            </a:pPr>
            <a:r>
              <a:rPr lang="en-US" sz="5400" dirty="0"/>
              <a:t>INSTRUCTIONAL PRACTICE</a:t>
            </a:r>
          </a:p>
        </p:txBody>
      </p:sp>
      <p:sp>
        <p:nvSpPr>
          <p:cNvPr id="3" name="Subtitle 2"/>
          <p:cNvSpPr>
            <a:spLocks noGrp="1"/>
          </p:cNvSpPr>
          <p:nvPr>
            <p:ph type="subTitle" sz="quarter" idx="1"/>
          </p:nvPr>
        </p:nvSpPr>
        <p:spPr>
          <a:xfrm>
            <a:off x="1091823" y="2497540"/>
            <a:ext cx="8161361" cy="4067032"/>
          </a:xfrm>
        </p:spPr>
        <p:txBody>
          <a:bodyPr/>
          <a:lstStyle/>
          <a:p>
            <a:pPr algn="l">
              <a:defRPr/>
            </a:pPr>
            <a:r>
              <a:rPr lang="en-US" sz="5400" b="1" dirty="0"/>
              <a:t>Comprises 65%  of  the evaluation score and is based upon the Marzano Framework / Model </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475341324A374A8111E43221842D97" ma:contentTypeVersion="13" ma:contentTypeDescription="Create a new document." ma:contentTypeScope="" ma:versionID="13318ebb8689b367074cbd44cb6abc00">
  <xsd:schema xmlns:xsd="http://www.w3.org/2001/XMLSchema" xmlns:xs="http://www.w3.org/2001/XMLSchema" xmlns:p="http://schemas.microsoft.com/office/2006/metadata/properties" xmlns:ns3="156df40d-19cc-4ba4-9c95-24f544ccaef5" xmlns:ns4="67063d67-5d8a-4100-937e-624bd9fbb5a1" targetNamespace="http://schemas.microsoft.com/office/2006/metadata/properties" ma:root="true" ma:fieldsID="68ffaf6e4637b00a6780df9174000303" ns3:_="" ns4:_="">
    <xsd:import namespace="156df40d-19cc-4ba4-9c95-24f544ccaef5"/>
    <xsd:import namespace="67063d67-5d8a-4100-937e-624bd9fbb5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df40d-19cc-4ba4-9c95-24f544cca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63d67-5d8a-4100-937e-624bd9fbb5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C07E4-1398-424B-9508-00C76C1E8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df40d-19cc-4ba4-9c95-24f544ccaef5"/>
    <ds:schemaRef ds:uri="67063d67-5d8a-4100-937e-624bd9fbb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BF7528-D252-4E5E-B499-CD2415BE548C}">
  <ds:schemaRefs>
    <ds:schemaRef ds:uri="http://schemas.microsoft.com/sharepoint/v3/contenttype/forms"/>
  </ds:schemaRefs>
</ds:datastoreItem>
</file>

<file path=customXml/itemProps3.xml><?xml version="1.0" encoding="utf-8"?>
<ds:datastoreItem xmlns:ds="http://schemas.openxmlformats.org/officeDocument/2006/customXml" ds:itemID="{C223D1B9-C683-4291-A578-C74345F910AA}">
  <ds:schemaRefs>
    <ds:schemaRef ds:uri="67063d67-5d8a-4100-937e-624bd9fbb5a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56df40d-19cc-4ba4-9c95-24f544ccaef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TM02900688[[fn=Facet]]</Template>
  <TotalTime>2893</TotalTime>
  <Words>1906</Words>
  <Application>Microsoft Office PowerPoint</Application>
  <PresentationFormat>On-screen Show (4:3)</PresentationFormat>
  <Paragraphs>174</Paragraphs>
  <Slides>43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Garamond</vt:lpstr>
      <vt:lpstr>Wingdings</vt:lpstr>
      <vt:lpstr>Stream</vt:lpstr>
      <vt:lpstr>INSTRUCTIONAL  EVALUATION SYSTEM</vt:lpstr>
      <vt:lpstr>PowerPoint Presentation</vt:lpstr>
      <vt:lpstr> FLORIDA STATUTE 1012.34  Personnel Evaluation Procedures and Criteria</vt:lpstr>
      <vt:lpstr>EVALUATION SYSTEM REQUIREMENTS/ PROCEDURES  FS 1012.34</vt:lpstr>
      <vt:lpstr>EVALUATION SYSTEM REQUIREMENTS/ PROCEDURES  FS 1012.34</vt:lpstr>
      <vt:lpstr>EVALUATION SYSTEM REQUIREMENTS/ PROCEDURES  FS 1012.34</vt:lpstr>
      <vt:lpstr>EVALUATION DEFINITION</vt:lpstr>
      <vt:lpstr>EVALUATION COMPONENTS</vt:lpstr>
      <vt:lpstr>INSTRUCTIONAL PRACTICE</vt:lpstr>
      <vt:lpstr>MARZANO FRAMEWORK</vt:lpstr>
      <vt:lpstr>MARZANO FRAMEWORK</vt:lpstr>
      <vt:lpstr>PowerPoint Presentation</vt:lpstr>
      <vt:lpstr>A COMMON LANGUAGE OF INSTRUCTION</vt:lpstr>
      <vt:lpstr>A COMMON LANGUAGE OF INSTRUCTION</vt:lpstr>
      <vt:lpstr>COMMON LANGUAGE OF INSTRUCTION ALIGNS SYSTEMS</vt:lpstr>
      <vt:lpstr>MARZANO FRAMEWORK</vt:lpstr>
      <vt:lpstr>MARZANO FRAMEWORK Cont.</vt:lpstr>
      <vt:lpstr>PowerPoint Presentation</vt:lpstr>
      <vt:lpstr>MARZANO FRAMEWORK Cont.</vt:lpstr>
      <vt:lpstr>MARZANO FRAMEWORK Cont.</vt:lpstr>
      <vt:lpstr>PowerPoint Presentation</vt:lpstr>
      <vt:lpstr>iObservation</vt:lpstr>
      <vt:lpstr>PowerPoint Presentation</vt:lpstr>
      <vt:lpstr>Who Conducts the Observations and Evaluations?</vt:lpstr>
      <vt:lpstr>NUMBER  OF EVALUATION CYCLES</vt:lpstr>
      <vt:lpstr>NUMBER OF  EVALUATION CYCLES Cont.</vt:lpstr>
      <vt:lpstr>NUMBER AND DESCRIPTION OF OBSERVATIONS </vt:lpstr>
      <vt:lpstr>NUMBER AND DESCRIPTION OF OBSERVATIONS </vt:lpstr>
      <vt:lpstr>OBSERVATION  AND EVALUATION DEADLINES</vt:lpstr>
      <vt:lpstr>STUDENT PERFORMANCE</vt:lpstr>
      <vt:lpstr>STUDENT PERFORMANCE Cont. </vt:lpstr>
      <vt:lpstr>STUDENT PERFORMANCE Cont. </vt:lpstr>
      <vt:lpstr>STUDENT PERFORMANCE Cont.  </vt:lpstr>
      <vt:lpstr>REQUIRED PERFORMANCE LEVELS</vt:lpstr>
      <vt:lpstr>PROCEDURAL OVERVIEW</vt:lpstr>
      <vt:lpstr>PROCEDURAL OVERVIEW Cont.</vt:lpstr>
      <vt:lpstr>PROCEDURAL OVERVIEW Cont.</vt:lpstr>
      <vt:lpstr>PROCEDURAL OVERVIEW Cont.</vt:lpstr>
      <vt:lpstr>PROCEDURAL OVERVIEW Cont.</vt:lpstr>
      <vt:lpstr>PROCEDURAL OVERVIEW Cont.</vt:lpstr>
      <vt:lpstr>PROCEDURAL OVERVIEW Cont.</vt:lpstr>
      <vt:lpstr>QUESTIONS</vt:lpstr>
      <vt:lpstr>PowerPoint Presentation</vt:lpstr>
    </vt:vector>
  </TitlesOfParts>
  <Company>ncsb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whitemi2</dc:creator>
  <cp:lastModifiedBy>Leanne Peacock</cp:lastModifiedBy>
  <cp:revision>249</cp:revision>
  <cp:lastPrinted>2016-08-01T16:08:48Z</cp:lastPrinted>
  <dcterms:created xsi:type="dcterms:W3CDTF">2011-03-18T13:18:47Z</dcterms:created>
  <dcterms:modified xsi:type="dcterms:W3CDTF">2022-08-22T12:51:01Z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0x010100C0475341324A374A8111E43221842D97</vt:lpwstr>
  </property>
</Properties>
</file>